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3" r:id="rId3"/>
    <p:sldId id="284" r:id="rId4"/>
    <p:sldId id="257" r:id="rId5"/>
    <p:sldId id="278" r:id="rId6"/>
    <p:sldId id="258" r:id="rId7"/>
    <p:sldId id="279" r:id="rId8"/>
    <p:sldId id="259" r:id="rId9"/>
    <p:sldId id="260" r:id="rId10"/>
    <p:sldId id="261" r:id="rId11"/>
    <p:sldId id="262" r:id="rId12"/>
    <p:sldId id="263" r:id="rId13"/>
    <p:sldId id="270" r:id="rId14"/>
    <p:sldId id="269" r:id="rId15"/>
    <p:sldId id="268" r:id="rId16"/>
    <p:sldId id="267" r:id="rId17"/>
    <p:sldId id="266" r:id="rId18"/>
    <p:sldId id="265" r:id="rId19"/>
    <p:sldId id="264" r:id="rId20"/>
    <p:sldId id="271" r:id="rId21"/>
    <p:sldId id="272" r:id="rId22"/>
    <p:sldId id="273" r:id="rId23"/>
    <p:sldId id="281" r:id="rId24"/>
    <p:sldId id="282" r:id="rId25"/>
    <p:sldId id="285" r:id="rId26"/>
    <p:sldId id="274" r:id="rId27"/>
    <p:sldId id="275" r:id="rId28"/>
    <p:sldId id="286" r:id="rId29"/>
    <p:sldId id="277" r:id="rId30"/>
    <p:sldId id="28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98" d="100"/>
          <a:sy n="98" d="100"/>
        </p:scale>
        <p:origin x="102" y="468"/>
      </p:cViewPr>
      <p:guideLst/>
    </p:cSldViewPr>
  </p:slideViewPr>
  <p:notesTextViewPr>
    <p:cViewPr>
      <p:scale>
        <a:sx n="1" d="1"/>
        <a:sy n="1" d="1"/>
      </p:scale>
      <p:origin x="0" y="0"/>
    </p:cViewPr>
  </p:notesTextViewPr>
  <p:sorterViewPr>
    <p:cViewPr>
      <p:scale>
        <a:sx n="100" d="100"/>
        <a:sy n="100" d="100"/>
      </p:scale>
      <p:origin x="0" y="-61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A19EE3-1B38-4AC3-9472-74AF5B6B998A}" type="datetimeFigureOut">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A0034-C15C-4BCF-B5DE-944F7B1106FE}" type="slidenum">
              <a:rPr lang="en-US" smtClean="0"/>
              <a:t>‹#›</a:t>
            </a:fld>
            <a:endParaRPr lang="en-US" dirty="0"/>
          </a:p>
        </p:txBody>
      </p:sp>
    </p:spTree>
    <p:extLst>
      <p:ext uri="{BB962C8B-B14F-4D97-AF65-F5344CB8AC3E}">
        <p14:creationId xmlns:p14="http://schemas.microsoft.com/office/powerpoint/2010/main" val="380396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A19EE3-1B38-4AC3-9472-74AF5B6B998A}" type="datetimeFigureOut">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A0034-C15C-4BCF-B5DE-944F7B1106FE}" type="slidenum">
              <a:rPr lang="en-US" smtClean="0"/>
              <a:t>‹#›</a:t>
            </a:fld>
            <a:endParaRPr lang="en-US" dirty="0"/>
          </a:p>
        </p:txBody>
      </p:sp>
    </p:spTree>
    <p:extLst>
      <p:ext uri="{BB962C8B-B14F-4D97-AF65-F5344CB8AC3E}">
        <p14:creationId xmlns:p14="http://schemas.microsoft.com/office/powerpoint/2010/main" val="829025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A19EE3-1B38-4AC3-9472-74AF5B6B998A}" type="datetimeFigureOut">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A0034-C15C-4BCF-B5DE-944F7B1106FE}" type="slidenum">
              <a:rPr lang="en-US" smtClean="0"/>
              <a:t>‹#›</a:t>
            </a:fld>
            <a:endParaRPr lang="en-US" dirty="0"/>
          </a:p>
        </p:txBody>
      </p:sp>
    </p:spTree>
    <p:extLst>
      <p:ext uri="{BB962C8B-B14F-4D97-AF65-F5344CB8AC3E}">
        <p14:creationId xmlns:p14="http://schemas.microsoft.com/office/powerpoint/2010/main" val="1511266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902207"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2F52E86A-FDBD-423F-8F9B-9D67D1989F6F}" type="datetime1">
              <a:rPr lang="en-US">
                <a:solidFill>
                  <a:srgbClr val="073E87"/>
                </a:solidFill>
              </a:rPr>
              <a:pPr>
                <a:defRPr/>
              </a:pPr>
              <a:t>2/5/2019</a:t>
            </a:fld>
            <a:endParaRPr lang="en-US" dirty="0">
              <a:solidFill>
                <a:srgbClr val="073E87"/>
              </a:solidFill>
            </a:endParaRPr>
          </a:p>
        </p:txBody>
      </p:sp>
      <p:sp>
        <p:nvSpPr>
          <p:cNvPr id="6" name="Footer Placeholder 4"/>
          <p:cNvSpPr>
            <a:spLocks noGrp="1"/>
          </p:cNvSpPr>
          <p:nvPr>
            <p:ph type="ftr" sz="quarter" idx="16"/>
          </p:nvPr>
        </p:nvSpPr>
        <p:spPr/>
        <p:txBody>
          <a:bodyPr/>
          <a:lstStyle>
            <a:lvl1pPr>
              <a:defRPr/>
            </a:lvl1pPr>
          </a:lstStyle>
          <a:p>
            <a:pPr>
              <a:defRPr/>
            </a:pPr>
            <a:endParaRPr lang="en-US" dirty="0">
              <a:solidFill>
                <a:srgbClr val="073E87"/>
              </a:solidFill>
            </a:endParaRPr>
          </a:p>
        </p:txBody>
      </p:sp>
      <p:sp>
        <p:nvSpPr>
          <p:cNvPr id="7" name="Slide Number Placeholder 5"/>
          <p:cNvSpPr>
            <a:spLocks noGrp="1"/>
          </p:cNvSpPr>
          <p:nvPr>
            <p:ph type="sldNum" sz="quarter" idx="17"/>
          </p:nvPr>
        </p:nvSpPr>
        <p:spPr/>
        <p:txBody>
          <a:bodyPr/>
          <a:lstStyle>
            <a:lvl1pPr>
              <a:defRPr/>
            </a:lvl1pPr>
          </a:lstStyle>
          <a:p>
            <a:fld id="{D0C16213-0512-4590-99AA-D136EE386E70}" type="slidenum">
              <a:rPr lang="en-US" altLang="en-US">
                <a:solidFill>
                  <a:srgbClr val="073E87"/>
                </a:solidFill>
              </a:rPr>
              <a:pPr/>
              <a:t>‹#›</a:t>
            </a:fld>
            <a:endParaRPr lang="en-US" altLang="en-US" dirty="0">
              <a:solidFill>
                <a:srgbClr val="073E87"/>
              </a:solidFill>
            </a:endParaRPr>
          </a:p>
        </p:txBody>
      </p:sp>
    </p:spTree>
    <p:extLst>
      <p:ext uri="{BB962C8B-B14F-4D97-AF65-F5344CB8AC3E}">
        <p14:creationId xmlns:p14="http://schemas.microsoft.com/office/powerpoint/2010/main" val="119288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A19EE3-1B38-4AC3-9472-74AF5B6B998A}" type="datetimeFigureOut">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A0034-C15C-4BCF-B5DE-944F7B1106FE}" type="slidenum">
              <a:rPr lang="en-US" smtClean="0"/>
              <a:t>‹#›</a:t>
            </a:fld>
            <a:endParaRPr lang="en-US" dirty="0"/>
          </a:p>
        </p:txBody>
      </p:sp>
    </p:spTree>
    <p:extLst>
      <p:ext uri="{BB962C8B-B14F-4D97-AF65-F5344CB8AC3E}">
        <p14:creationId xmlns:p14="http://schemas.microsoft.com/office/powerpoint/2010/main" val="3502105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A19EE3-1B38-4AC3-9472-74AF5B6B998A}" type="datetimeFigureOut">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A0034-C15C-4BCF-B5DE-944F7B1106FE}" type="slidenum">
              <a:rPr lang="en-US" smtClean="0"/>
              <a:t>‹#›</a:t>
            </a:fld>
            <a:endParaRPr lang="en-US" dirty="0"/>
          </a:p>
        </p:txBody>
      </p:sp>
    </p:spTree>
    <p:extLst>
      <p:ext uri="{BB962C8B-B14F-4D97-AF65-F5344CB8AC3E}">
        <p14:creationId xmlns:p14="http://schemas.microsoft.com/office/powerpoint/2010/main" val="2464179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A19EE3-1B38-4AC3-9472-74AF5B6B998A}" type="datetimeFigureOut">
              <a:rPr lang="en-US" smtClean="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FA0034-C15C-4BCF-B5DE-944F7B1106FE}" type="slidenum">
              <a:rPr lang="en-US" smtClean="0"/>
              <a:t>‹#›</a:t>
            </a:fld>
            <a:endParaRPr lang="en-US" dirty="0"/>
          </a:p>
        </p:txBody>
      </p:sp>
    </p:spTree>
    <p:extLst>
      <p:ext uri="{BB962C8B-B14F-4D97-AF65-F5344CB8AC3E}">
        <p14:creationId xmlns:p14="http://schemas.microsoft.com/office/powerpoint/2010/main" val="401369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A19EE3-1B38-4AC3-9472-74AF5B6B998A}" type="datetimeFigureOut">
              <a:rPr lang="en-US" smtClean="0"/>
              <a:t>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FA0034-C15C-4BCF-B5DE-944F7B1106FE}" type="slidenum">
              <a:rPr lang="en-US" smtClean="0"/>
              <a:t>‹#›</a:t>
            </a:fld>
            <a:endParaRPr lang="en-US" dirty="0"/>
          </a:p>
        </p:txBody>
      </p:sp>
    </p:spTree>
    <p:extLst>
      <p:ext uri="{BB962C8B-B14F-4D97-AF65-F5344CB8AC3E}">
        <p14:creationId xmlns:p14="http://schemas.microsoft.com/office/powerpoint/2010/main" val="2843032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A19EE3-1B38-4AC3-9472-74AF5B6B998A}" type="datetimeFigureOut">
              <a:rPr lang="en-US" smtClean="0"/>
              <a:t>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FA0034-C15C-4BCF-B5DE-944F7B1106FE}" type="slidenum">
              <a:rPr lang="en-US" smtClean="0"/>
              <a:t>‹#›</a:t>
            </a:fld>
            <a:endParaRPr lang="en-US" dirty="0"/>
          </a:p>
        </p:txBody>
      </p:sp>
    </p:spTree>
    <p:extLst>
      <p:ext uri="{BB962C8B-B14F-4D97-AF65-F5344CB8AC3E}">
        <p14:creationId xmlns:p14="http://schemas.microsoft.com/office/powerpoint/2010/main" val="4094722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19EE3-1B38-4AC3-9472-74AF5B6B998A}" type="datetimeFigureOut">
              <a:rPr lang="en-US" smtClean="0"/>
              <a:t>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FA0034-C15C-4BCF-B5DE-944F7B1106FE}" type="slidenum">
              <a:rPr lang="en-US" smtClean="0"/>
              <a:t>‹#›</a:t>
            </a:fld>
            <a:endParaRPr lang="en-US" dirty="0"/>
          </a:p>
        </p:txBody>
      </p:sp>
    </p:spTree>
    <p:extLst>
      <p:ext uri="{BB962C8B-B14F-4D97-AF65-F5344CB8AC3E}">
        <p14:creationId xmlns:p14="http://schemas.microsoft.com/office/powerpoint/2010/main" val="3483917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A19EE3-1B38-4AC3-9472-74AF5B6B998A}" type="datetimeFigureOut">
              <a:rPr lang="en-US" smtClean="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FA0034-C15C-4BCF-B5DE-944F7B1106FE}" type="slidenum">
              <a:rPr lang="en-US" smtClean="0"/>
              <a:t>‹#›</a:t>
            </a:fld>
            <a:endParaRPr lang="en-US" dirty="0"/>
          </a:p>
        </p:txBody>
      </p:sp>
    </p:spTree>
    <p:extLst>
      <p:ext uri="{BB962C8B-B14F-4D97-AF65-F5344CB8AC3E}">
        <p14:creationId xmlns:p14="http://schemas.microsoft.com/office/powerpoint/2010/main" val="394817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A19EE3-1B38-4AC3-9472-74AF5B6B998A}" type="datetimeFigureOut">
              <a:rPr lang="en-US" smtClean="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FA0034-C15C-4BCF-B5DE-944F7B1106FE}" type="slidenum">
              <a:rPr lang="en-US" smtClean="0"/>
              <a:t>‹#›</a:t>
            </a:fld>
            <a:endParaRPr lang="en-US" dirty="0"/>
          </a:p>
        </p:txBody>
      </p:sp>
    </p:spTree>
    <p:extLst>
      <p:ext uri="{BB962C8B-B14F-4D97-AF65-F5344CB8AC3E}">
        <p14:creationId xmlns:p14="http://schemas.microsoft.com/office/powerpoint/2010/main" val="12959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19EE3-1B38-4AC3-9472-74AF5B6B998A}" type="datetimeFigureOut">
              <a:rPr lang="en-US" smtClean="0"/>
              <a:t>2/5/2019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A0034-C15C-4BCF-B5DE-944F7B1106FE}" type="slidenum">
              <a:rPr lang="en-US" smtClean="0"/>
              <a:t>‹#›</a:t>
            </a:fld>
            <a:endParaRPr lang="en-US" dirty="0"/>
          </a:p>
        </p:txBody>
      </p:sp>
    </p:spTree>
    <p:extLst>
      <p:ext uri="{BB962C8B-B14F-4D97-AF65-F5344CB8AC3E}">
        <p14:creationId xmlns:p14="http://schemas.microsoft.com/office/powerpoint/2010/main" val="415992348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eharris1@pipeline.sbcc.edu" TargetMode="External"/><Relationship Id="rId2" Type="http://schemas.openxmlformats.org/officeDocument/2006/relationships/hyperlink" Target="mailto:bsedor@elcamino.edu" TargetMode="External"/><Relationship Id="rId1" Type="http://schemas.openxmlformats.org/officeDocument/2006/relationships/slideLayout" Target="../slideLayouts/slideLayout1.xml"/><Relationship Id="rId5" Type="http://schemas.openxmlformats.org/officeDocument/2006/relationships/image" Target="../media/image2.tif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hyperlink" Target="https://www.lacountyarts.org/funding/community-impact-arts-grant-program" TargetMode="External"/><Relationship Id="rId3" Type="http://schemas.openxmlformats.org/officeDocument/2006/relationships/hyperlink" Target="http://homeforgoodla.org/wp-content/uploads/2017/07/Home-For-Good-Funders-Collaborative-Overview.pdf" TargetMode="External"/><Relationship Id="rId7" Type="http://schemas.openxmlformats.org/officeDocument/2006/relationships/hyperlink" Target="http://arts.ca.gov/programs/yaa.php" TargetMode="External"/><Relationship Id="rId2" Type="http://schemas.openxmlformats.org/officeDocument/2006/relationships/hyperlink" Target="http://arts.ca.gov/programs/via.php" TargetMode="External"/><Relationship Id="rId1" Type="http://schemas.openxmlformats.org/officeDocument/2006/relationships/slideLayout" Target="../slideLayouts/slideLayout1.xml"/><Relationship Id="rId6" Type="http://schemas.openxmlformats.org/officeDocument/2006/relationships/hyperlink" Target="http://arts.ca.gov/news/atcdetail.php?id=1148" TargetMode="External"/><Relationship Id="rId5" Type="http://schemas.openxmlformats.org/officeDocument/2006/relationships/hyperlink" Target="https://lgbtfunders.org/resources/issues/education/#topfunders" TargetMode="External"/><Relationship Id="rId4" Type="http://schemas.openxmlformats.org/officeDocument/2006/relationships/hyperlink" Target="https://www.calfund.org/nonprofits/what-we-fund/housin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Service with a Purpose:  Community Classes That Address Real Needs</a:t>
            </a:r>
            <a:endParaRPr lang="en-US" dirty="0"/>
          </a:p>
        </p:txBody>
      </p:sp>
      <p:sp>
        <p:nvSpPr>
          <p:cNvPr id="3"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smtClean="0">
                <a:ln>
                  <a:noFill/>
                </a:ln>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Betty Sedor, Director of Community Education, El Camino College</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smtClean="0">
                <a:ln>
                  <a:noFill/>
                </a:ln>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Kendall Harris, Associate Director, Extended Learning, Santa Barbara City College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3223098" y="3686814"/>
            <a:ext cx="6096000" cy="1754326"/>
          </a:xfrm>
          <a:prstGeom prst="rect">
            <a:avLst/>
          </a:prstGeom>
        </p:spPr>
        <p:txBody>
          <a:bodyPr>
            <a:spAutoFit/>
          </a:bodyPr>
          <a:lstStyle/>
          <a:p>
            <a:r>
              <a:rPr lang="en-US" dirty="0"/>
              <a:t>Betty Sedor, </a:t>
            </a:r>
            <a:r>
              <a:rPr lang="en-US" dirty="0" smtClean="0"/>
              <a:t>Director, Community </a:t>
            </a:r>
            <a:r>
              <a:rPr lang="en-US" dirty="0"/>
              <a:t>Education, El Camino </a:t>
            </a:r>
            <a:r>
              <a:rPr lang="en-US" dirty="0" smtClean="0"/>
              <a:t>College </a:t>
            </a:r>
            <a:r>
              <a:rPr lang="en-US" dirty="0" smtClean="0">
                <a:hlinkClick r:id="rId2"/>
              </a:rPr>
              <a:t>bsedor@elcamino.edu</a:t>
            </a:r>
            <a:endParaRPr lang="en-US" dirty="0" smtClean="0"/>
          </a:p>
          <a:p>
            <a:endParaRPr lang="en-US" dirty="0"/>
          </a:p>
          <a:p>
            <a:r>
              <a:rPr lang="en-US" dirty="0"/>
              <a:t>Kendall Harris, Associate Director, Extended Learning, Santa Barbara City College  </a:t>
            </a:r>
            <a:r>
              <a:rPr lang="en-US" dirty="0" smtClean="0">
                <a:hlinkClick r:id="rId3"/>
              </a:rPr>
              <a:t>keharris1@pipeline.sbcc.edu</a:t>
            </a:r>
            <a:endParaRPr lang="en-US" dirty="0" smtClean="0"/>
          </a:p>
          <a:p>
            <a:endParaRPr lang="en-US" dirty="0"/>
          </a:p>
        </p:txBody>
      </p:sp>
      <p:pic>
        <p:nvPicPr>
          <p:cNvPr id="5" name="Picture 4"/>
          <p:cNvPicPr>
            <a:picLocks noChangeAspect="1"/>
          </p:cNvPicPr>
          <p:nvPr/>
        </p:nvPicPr>
        <p:blipFill>
          <a:blip r:embed="rId4"/>
          <a:stretch>
            <a:fillRect/>
          </a:stretch>
        </p:blipFill>
        <p:spPr>
          <a:xfrm>
            <a:off x="1545482" y="4459612"/>
            <a:ext cx="1333500" cy="70961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180" y="3790580"/>
            <a:ext cx="2150918" cy="565266"/>
          </a:xfrm>
          <a:prstGeom prst="rect">
            <a:avLst/>
          </a:prstGeom>
        </p:spPr>
      </p:pic>
    </p:spTree>
    <p:extLst>
      <p:ext uri="{BB962C8B-B14F-4D97-AF65-F5344CB8AC3E}">
        <p14:creationId xmlns:p14="http://schemas.microsoft.com/office/powerpoint/2010/main" val="1755984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8362"/>
            <a:ext cx="9144000" cy="2387600"/>
          </a:xfrm>
        </p:spPr>
        <p:txBody>
          <a:bodyPr>
            <a:normAutofit fontScale="90000"/>
          </a:bodyPr>
          <a:lstStyle/>
          <a:p>
            <a:r>
              <a:rPr lang="en-US" b="1" dirty="0" smtClean="0"/>
              <a:t>Create a dynamic interaction between students and their community</a:t>
            </a:r>
            <a:endParaRPr lang="en-US" b="1" dirty="0"/>
          </a:p>
        </p:txBody>
      </p:sp>
    </p:spTree>
    <p:extLst>
      <p:ext uri="{BB962C8B-B14F-4D97-AF65-F5344CB8AC3E}">
        <p14:creationId xmlns:p14="http://schemas.microsoft.com/office/powerpoint/2010/main" val="4186886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47299"/>
            <a:ext cx="9144000" cy="2387600"/>
          </a:xfrm>
        </p:spPr>
        <p:txBody>
          <a:bodyPr>
            <a:normAutofit/>
          </a:bodyPr>
          <a:lstStyle/>
          <a:p>
            <a:r>
              <a:rPr lang="en-US" b="1" dirty="0" smtClean="0"/>
              <a:t>Why Community Education?</a:t>
            </a:r>
            <a:endParaRPr lang="en-US" b="1" dirty="0"/>
          </a:p>
        </p:txBody>
      </p:sp>
    </p:spTree>
    <p:extLst>
      <p:ext uri="{BB962C8B-B14F-4D97-AF65-F5344CB8AC3E}">
        <p14:creationId xmlns:p14="http://schemas.microsoft.com/office/powerpoint/2010/main" val="977574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42896"/>
            <a:ext cx="9144000" cy="2387600"/>
          </a:xfrm>
        </p:spPr>
        <p:txBody>
          <a:bodyPr>
            <a:normAutofit fontScale="90000"/>
          </a:bodyPr>
          <a:lstStyle/>
          <a:p>
            <a:pPr lvl="0" algn="l"/>
            <a:r>
              <a:rPr lang="en-US" b="1" dirty="0" smtClean="0"/>
              <a:t>Fee-based</a:t>
            </a:r>
            <a:br>
              <a:rPr lang="en-US" b="1" dirty="0" smtClean="0"/>
            </a:br>
            <a:r>
              <a:rPr lang="en-US" b="1" dirty="0"/>
              <a:t/>
            </a:r>
            <a:br>
              <a:rPr lang="en-US" b="1" dirty="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dirty="0"/>
              <a:t/>
            </a:r>
            <a:br>
              <a:rPr lang="en-US" dirty="0"/>
            </a:br>
            <a:endParaRPr lang="en-US" b="1" dirty="0"/>
          </a:p>
        </p:txBody>
      </p:sp>
    </p:spTree>
    <p:extLst>
      <p:ext uri="{BB962C8B-B14F-4D97-AF65-F5344CB8AC3E}">
        <p14:creationId xmlns:p14="http://schemas.microsoft.com/office/powerpoint/2010/main" val="3679410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42896"/>
            <a:ext cx="9144000" cy="2387600"/>
          </a:xfrm>
        </p:spPr>
        <p:txBody>
          <a:bodyPr>
            <a:normAutofit fontScale="90000"/>
          </a:bodyPr>
          <a:lstStyle/>
          <a:p>
            <a:pPr lvl="0" algn="l"/>
            <a:r>
              <a:rPr lang="en-US" b="1" dirty="0" smtClean="0"/>
              <a:t>Fee-based</a:t>
            </a:r>
            <a:br>
              <a:rPr lang="en-US" b="1" dirty="0" smtClean="0"/>
            </a:br>
            <a:r>
              <a:rPr lang="en-US" b="1" dirty="0" smtClean="0"/>
              <a:t>Flexible</a:t>
            </a:r>
            <a:r>
              <a:rPr lang="en-US" b="1" dirty="0"/>
              <a:t/>
            </a:r>
            <a:br>
              <a:rPr lang="en-US" b="1" dirty="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dirty="0"/>
              <a:t/>
            </a:r>
            <a:br>
              <a:rPr lang="en-US" dirty="0"/>
            </a:br>
            <a:endParaRPr lang="en-US" b="1" dirty="0"/>
          </a:p>
        </p:txBody>
      </p:sp>
    </p:spTree>
    <p:extLst>
      <p:ext uri="{BB962C8B-B14F-4D97-AF65-F5344CB8AC3E}">
        <p14:creationId xmlns:p14="http://schemas.microsoft.com/office/powerpoint/2010/main" val="174220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42896"/>
            <a:ext cx="9144000" cy="2387600"/>
          </a:xfrm>
        </p:spPr>
        <p:txBody>
          <a:bodyPr>
            <a:normAutofit fontScale="90000"/>
          </a:bodyPr>
          <a:lstStyle/>
          <a:p>
            <a:pPr lvl="0" algn="l"/>
            <a:r>
              <a:rPr lang="en-US" b="1" dirty="0" smtClean="0"/>
              <a:t>Fee-based</a:t>
            </a:r>
            <a:br>
              <a:rPr lang="en-US" b="1" dirty="0" smtClean="0"/>
            </a:br>
            <a:r>
              <a:rPr lang="en-US" b="1" dirty="0" smtClean="0"/>
              <a:t>Flexible</a:t>
            </a:r>
            <a:r>
              <a:rPr lang="en-US" b="1" dirty="0"/>
              <a:t/>
            </a:r>
            <a:br>
              <a:rPr lang="en-US" b="1" dirty="0"/>
            </a:br>
            <a:r>
              <a:rPr lang="en-US" b="1" dirty="0" smtClean="0"/>
              <a:t>Responsive</a:t>
            </a: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dirty="0"/>
              <a:t/>
            </a:r>
            <a:br>
              <a:rPr lang="en-US" dirty="0"/>
            </a:br>
            <a:endParaRPr lang="en-US" b="1" dirty="0"/>
          </a:p>
        </p:txBody>
      </p:sp>
    </p:spTree>
    <p:extLst>
      <p:ext uri="{BB962C8B-B14F-4D97-AF65-F5344CB8AC3E}">
        <p14:creationId xmlns:p14="http://schemas.microsoft.com/office/powerpoint/2010/main" val="3195106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42896"/>
            <a:ext cx="9144000" cy="2387600"/>
          </a:xfrm>
        </p:spPr>
        <p:txBody>
          <a:bodyPr>
            <a:normAutofit fontScale="90000"/>
          </a:bodyPr>
          <a:lstStyle/>
          <a:p>
            <a:pPr lvl="0" algn="l"/>
            <a:r>
              <a:rPr lang="en-US" b="1" dirty="0" smtClean="0"/>
              <a:t>Fee-based</a:t>
            </a:r>
            <a:br>
              <a:rPr lang="en-US" b="1" dirty="0" smtClean="0"/>
            </a:br>
            <a:r>
              <a:rPr lang="en-US" b="1" dirty="0" smtClean="0"/>
              <a:t>Flexible</a:t>
            </a:r>
            <a:r>
              <a:rPr lang="en-US" b="1" dirty="0"/>
              <a:t/>
            </a:r>
            <a:br>
              <a:rPr lang="en-US" b="1" dirty="0"/>
            </a:br>
            <a:r>
              <a:rPr lang="en-US" b="1" dirty="0" smtClean="0"/>
              <a:t>Responsive</a:t>
            </a:r>
            <a:r>
              <a:rPr lang="en-US" b="1" dirty="0"/>
              <a:t/>
            </a:r>
            <a:br>
              <a:rPr lang="en-US" b="1" dirty="0"/>
            </a:br>
            <a:r>
              <a:rPr lang="en-US" b="1" dirty="0" smtClean="0"/>
              <a:t>Teacher options</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dirty="0"/>
              <a:t/>
            </a:r>
            <a:br>
              <a:rPr lang="en-US" dirty="0"/>
            </a:br>
            <a:endParaRPr lang="en-US" b="1" dirty="0"/>
          </a:p>
        </p:txBody>
      </p:sp>
    </p:spTree>
    <p:extLst>
      <p:ext uri="{BB962C8B-B14F-4D97-AF65-F5344CB8AC3E}">
        <p14:creationId xmlns:p14="http://schemas.microsoft.com/office/powerpoint/2010/main" val="3346251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42896"/>
            <a:ext cx="9144000" cy="2387600"/>
          </a:xfrm>
        </p:spPr>
        <p:txBody>
          <a:bodyPr>
            <a:normAutofit fontScale="90000"/>
          </a:bodyPr>
          <a:lstStyle/>
          <a:p>
            <a:pPr lvl="0" algn="l"/>
            <a:r>
              <a:rPr lang="en-US" b="1" dirty="0" smtClean="0"/>
              <a:t>Fee-based</a:t>
            </a:r>
            <a:br>
              <a:rPr lang="en-US" b="1" dirty="0" smtClean="0"/>
            </a:br>
            <a:r>
              <a:rPr lang="en-US" b="1" dirty="0" smtClean="0"/>
              <a:t>Flexible</a:t>
            </a:r>
            <a:r>
              <a:rPr lang="en-US" b="1" dirty="0"/>
              <a:t/>
            </a:r>
            <a:br>
              <a:rPr lang="en-US" b="1" dirty="0"/>
            </a:br>
            <a:r>
              <a:rPr lang="en-US" b="1" dirty="0" smtClean="0"/>
              <a:t>Responsive</a:t>
            </a:r>
            <a:r>
              <a:rPr lang="en-US" b="1" dirty="0"/>
              <a:t/>
            </a:r>
            <a:br>
              <a:rPr lang="en-US" b="1" dirty="0"/>
            </a:br>
            <a:r>
              <a:rPr lang="en-US" b="1" dirty="0" smtClean="0"/>
              <a:t>Teacher options</a:t>
            </a:r>
            <a:br>
              <a:rPr lang="en-US" b="1" dirty="0" smtClean="0"/>
            </a:br>
            <a:r>
              <a:rPr lang="en-US" b="1" dirty="0" smtClean="0"/>
              <a:t>Sponsorship</a:t>
            </a:r>
            <a:r>
              <a:rPr lang="en-US" b="1" dirty="0"/>
              <a:t/>
            </a:r>
            <a:br>
              <a:rPr lang="en-US" b="1" dirty="0"/>
            </a:br>
            <a:r>
              <a:rPr lang="en-US" b="1" dirty="0" smtClean="0"/>
              <a:t/>
            </a:r>
            <a:br>
              <a:rPr lang="en-US" b="1" dirty="0" smtClean="0"/>
            </a:br>
            <a:r>
              <a:rPr lang="en-US" b="1" dirty="0" smtClean="0"/>
              <a:t/>
            </a:r>
            <a:br>
              <a:rPr lang="en-US" b="1" dirty="0" smtClean="0"/>
            </a:br>
            <a:r>
              <a:rPr lang="en-US" dirty="0"/>
              <a:t/>
            </a:r>
            <a:br>
              <a:rPr lang="en-US" dirty="0"/>
            </a:br>
            <a:endParaRPr lang="en-US" b="1" dirty="0"/>
          </a:p>
        </p:txBody>
      </p:sp>
    </p:spTree>
    <p:extLst>
      <p:ext uri="{BB962C8B-B14F-4D97-AF65-F5344CB8AC3E}">
        <p14:creationId xmlns:p14="http://schemas.microsoft.com/office/powerpoint/2010/main" val="1181225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42896"/>
            <a:ext cx="9144000" cy="2387600"/>
          </a:xfrm>
        </p:spPr>
        <p:txBody>
          <a:bodyPr>
            <a:normAutofit fontScale="90000"/>
          </a:bodyPr>
          <a:lstStyle/>
          <a:p>
            <a:pPr lvl="0" algn="l"/>
            <a:r>
              <a:rPr lang="en-US" b="1" dirty="0" smtClean="0"/>
              <a:t>Fee-based</a:t>
            </a:r>
            <a:br>
              <a:rPr lang="en-US" b="1" dirty="0" smtClean="0"/>
            </a:br>
            <a:r>
              <a:rPr lang="en-US" b="1" dirty="0" smtClean="0"/>
              <a:t>Flexible</a:t>
            </a:r>
            <a:r>
              <a:rPr lang="en-US" b="1" dirty="0"/>
              <a:t/>
            </a:r>
            <a:br>
              <a:rPr lang="en-US" b="1" dirty="0"/>
            </a:br>
            <a:r>
              <a:rPr lang="en-US" b="1" dirty="0" smtClean="0"/>
              <a:t>Responsive</a:t>
            </a:r>
            <a:r>
              <a:rPr lang="en-US" b="1" dirty="0"/>
              <a:t/>
            </a:r>
            <a:br>
              <a:rPr lang="en-US" b="1" dirty="0"/>
            </a:br>
            <a:r>
              <a:rPr lang="en-US" b="1" dirty="0" smtClean="0"/>
              <a:t>Teacher options</a:t>
            </a:r>
            <a:br>
              <a:rPr lang="en-US" b="1" dirty="0" smtClean="0"/>
            </a:br>
            <a:r>
              <a:rPr lang="en-US" b="1" dirty="0" smtClean="0"/>
              <a:t>Sponsorship</a:t>
            </a:r>
            <a:r>
              <a:rPr lang="en-US" b="1" dirty="0"/>
              <a:t/>
            </a:r>
            <a:br>
              <a:rPr lang="en-US" b="1" dirty="0"/>
            </a:br>
            <a:r>
              <a:rPr lang="en-US" b="1" dirty="0" smtClean="0"/>
              <a:t>Access </a:t>
            </a:r>
            <a:r>
              <a:rPr lang="en-US" b="1" dirty="0"/>
              <a:t>to outside </a:t>
            </a:r>
            <a:r>
              <a:rPr lang="en-US" b="1" dirty="0" smtClean="0"/>
              <a:t>venues</a:t>
            </a:r>
            <a:br>
              <a:rPr lang="en-US" b="1" dirty="0" smtClean="0"/>
            </a:br>
            <a:r>
              <a:rPr lang="en-US" b="1" dirty="0" smtClean="0"/>
              <a:t/>
            </a:r>
            <a:br>
              <a:rPr lang="en-US" b="1" dirty="0" smtClean="0"/>
            </a:br>
            <a:r>
              <a:rPr lang="en-US" dirty="0"/>
              <a:t/>
            </a:r>
            <a:br>
              <a:rPr lang="en-US" dirty="0"/>
            </a:br>
            <a:endParaRPr lang="en-US" b="1" dirty="0"/>
          </a:p>
        </p:txBody>
      </p:sp>
    </p:spTree>
    <p:extLst>
      <p:ext uri="{BB962C8B-B14F-4D97-AF65-F5344CB8AC3E}">
        <p14:creationId xmlns:p14="http://schemas.microsoft.com/office/powerpoint/2010/main" val="2542194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42896"/>
            <a:ext cx="9144000" cy="2387600"/>
          </a:xfrm>
        </p:spPr>
        <p:txBody>
          <a:bodyPr>
            <a:normAutofit fontScale="90000"/>
          </a:bodyPr>
          <a:lstStyle/>
          <a:p>
            <a:pPr lvl="0" algn="l"/>
            <a:r>
              <a:rPr lang="en-US" b="1" dirty="0" smtClean="0"/>
              <a:t>Fee-based</a:t>
            </a:r>
            <a:br>
              <a:rPr lang="en-US" b="1" dirty="0" smtClean="0"/>
            </a:br>
            <a:r>
              <a:rPr lang="en-US" b="1" dirty="0" smtClean="0"/>
              <a:t>Flexible</a:t>
            </a:r>
            <a:r>
              <a:rPr lang="en-US" b="1" dirty="0"/>
              <a:t/>
            </a:r>
            <a:br>
              <a:rPr lang="en-US" b="1" dirty="0"/>
            </a:br>
            <a:r>
              <a:rPr lang="en-US" b="1" dirty="0" smtClean="0"/>
              <a:t>Responsive</a:t>
            </a:r>
            <a:r>
              <a:rPr lang="en-US" b="1" dirty="0"/>
              <a:t/>
            </a:r>
            <a:br>
              <a:rPr lang="en-US" b="1" dirty="0"/>
            </a:br>
            <a:r>
              <a:rPr lang="en-US" b="1" dirty="0" smtClean="0"/>
              <a:t>Teacher options</a:t>
            </a:r>
            <a:br>
              <a:rPr lang="en-US" b="1" dirty="0" smtClean="0"/>
            </a:br>
            <a:r>
              <a:rPr lang="en-US" b="1" dirty="0" smtClean="0"/>
              <a:t>Sponsorship</a:t>
            </a:r>
            <a:r>
              <a:rPr lang="en-US" b="1" dirty="0"/>
              <a:t/>
            </a:r>
            <a:br>
              <a:rPr lang="en-US" b="1" dirty="0"/>
            </a:br>
            <a:r>
              <a:rPr lang="en-US" b="1" dirty="0" smtClean="0"/>
              <a:t>Access </a:t>
            </a:r>
            <a:r>
              <a:rPr lang="en-US" b="1" dirty="0"/>
              <a:t>to outside </a:t>
            </a:r>
            <a:r>
              <a:rPr lang="en-US" b="1" dirty="0" smtClean="0"/>
              <a:t>venues</a:t>
            </a:r>
            <a:br>
              <a:rPr lang="en-US" b="1" dirty="0" smtClean="0"/>
            </a:br>
            <a:r>
              <a:rPr lang="en-US" b="1" dirty="0" smtClean="0"/>
              <a:t>Class structure</a:t>
            </a:r>
            <a:br>
              <a:rPr lang="en-US" b="1" dirty="0" smtClean="0"/>
            </a:br>
            <a:r>
              <a:rPr lang="en-US" dirty="0"/>
              <a:t/>
            </a:r>
            <a:br>
              <a:rPr lang="en-US" dirty="0"/>
            </a:br>
            <a:endParaRPr lang="en-US" b="1" dirty="0"/>
          </a:p>
        </p:txBody>
      </p:sp>
    </p:spTree>
    <p:extLst>
      <p:ext uri="{BB962C8B-B14F-4D97-AF65-F5344CB8AC3E}">
        <p14:creationId xmlns:p14="http://schemas.microsoft.com/office/powerpoint/2010/main" val="656991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42896"/>
            <a:ext cx="9144000" cy="2387600"/>
          </a:xfrm>
        </p:spPr>
        <p:txBody>
          <a:bodyPr>
            <a:normAutofit fontScale="90000"/>
          </a:bodyPr>
          <a:lstStyle/>
          <a:p>
            <a:pPr lvl="0" algn="l"/>
            <a:r>
              <a:rPr lang="en-US" b="1" dirty="0" smtClean="0"/>
              <a:t>Fee-based</a:t>
            </a:r>
            <a:br>
              <a:rPr lang="en-US" b="1" dirty="0" smtClean="0"/>
            </a:br>
            <a:r>
              <a:rPr lang="en-US" b="1" dirty="0" smtClean="0"/>
              <a:t>Flexible</a:t>
            </a:r>
            <a:r>
              <a:rPr lang="en-US" b="1" dirty="0"/>
              <a:t/>
            </a:r>
            <a:br>
              <a:rPr lang="en-US" b="1" dirty="0"/>
            </a:br>
            <a:r>
              <a:rPr lang="en-US" b="1" dirty="0" smtClean="0"/>
              <a:t>Responsive</a:t>
            </a:r>
            <a:r>
              <a:rPr lang="en-US" b="1" dirty="0"/>
              <a:t/>
            </a:r>
            <a:br>
              <a:rPr lang="en-US" b="1" dirty="0"/>
            </a:br>
            <a:r>
              <a:rPr lang="en-US" b="1" dirty="0" smtClean="0"/>
              <a:t>Teacher options</a:t>
            </a:r>
            <a:br>
              <a:rPr lang="en-US" b="1" dirty="0" smtClean="0"/>
            </a:br>
            <a:r>
              <a:rPr lang="en-US" b="1" dirty="0" smtClean="0"/>
              <a:t>Sponsorship</a:t>
            </a:r>
            <a:r>
              <a:rPr lang="en-US" b="1" dirty="0"/>
              <a:t/>
            </a:r>
            <a:br>
              <a:rPr lang="en-US" b="1" dirty="0"/>
            </a:br>
            <a:r>
              <a:rPr lang="en-US" b="1" dirty="0" smtClean="0"/>
              <a:t>Access </a:t>
            </a:r>
            <a:r>
              <a:rPr lang="en-US" b="1" dirty="0"/>
              <a:t>to outside </a:t>
            </a:r>
            <a:r>
              <a:rPr lang="en-US" b="1" dirty="0" smtClean="0"/>
              <a:t>venues</a:t>
            </a:r>
            <a:br>
              <a:rPr lang="en-US" b="1" dirty="0" smtClean="0"/>
            </a:br>
            <a:r>
              <a:rPr lang="en-US" b="1" dirty="0" smtClean="0"/>
              <a:t>Class structure</a:t>
            </a:r>
            <a:br>
              <a:rPr lang="en-US" b="1" dirty="0" smtClean="0"/>
            </a:br>
            <a:r>
              <a:rPr lang="en-US" b="1" dirty="0" smtClean="0"/>
              <a:t>Community </a:t>
            </a:r>
            <a:r>
              <a:rPr lang="en-US" b="1" dirty="0"/>
              <a:t>outreach</a:t>
            </a:r>
            <a:r>
              <a:rPr lang="en-US" dirty="0"/>
              <a:t/>
            </a:r>
            <a:br>
              <a:rPr lang="en-US" dirty="0"/>
            </a:br>
            <a:endParaRPr lang="en-US" b="1" dirty="0"/>
          </a:p>
        </p:txBody>
      </p:sp>
    </p:spTree>
    <p:extLst>
      <p:ext uri="{BB962C8B-B14F-4D97-AF65-F5344CB8AC3E}">
        <p14:creationId xmlns:p14="http://schemas.microsoft.com/office/powerpoint/2010/main" val="2865404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2095500" y="2329543"/>
            <a:ext cx="4038600" cy="3200400"/>
          </a:xfrm>
        </p:spPr>
        <p:txBody>
          <a:bodyPr rtlCol="0">
            <a:noAutofit/>
          </a:bodyPr>
          <a:lstStyle/>
          <a:p>
            <a:pPr eaLnBrk="1" fontAlgn="auto" hangingPunct="1">
              <a:defRPr/>
            </a:pPr>
            <a:r>
              <a:rPr lang="en-US" sz="1400" dirty="0"/>
              <a:t>Community Education, also known </a:t>
            </a:r>
            <a:r>
              <a:rPr lang="en-US" sz="1400" b="1" dirty="0"/>
              <a:t>as Community Services</a:t>
            </a:r>
            <a:r>
              <a:rPr lang="en-US" sz="1400" dirty="0"/>
              <a:t> or </a:t>
            </a:r>
            <a:r>
              <a:rPr lang="en-US" sz="1400" b="1" dirty="0"/>
              <a:t>Continuing Education</a:t>
            </a:r>
            <a:r>
              <a:rPr lang="en-US" sz="1400" dirty="0"/>
              <a:t>, is legally defined by California Education Code, section 78300 as: </a:t>
            </a:r>
          </a:p>
          <a:p>
            <a:pPr eaLnBrk="1" fontAlgn="auto" hangingPunct="1">
              <a:defRPr/>
            </a:pPr>
            <a:endParaRPr lang="en-US" sz="1400" dirty="0"/>
          </a:p>
          <a:p>
            <a:pPr eaLnBrk="1" fontAlgn="auto" hangingPunct="1">
              <a:defRPr/>
            </a:pPr>
            <a:r>
              <a:rPr lang="en-US" sz="1400" dirty="0"/>
              <a:t>…classes in civic, vocational, literacy, health, homemaking, technical and general education, including, but not limited to, classes in the fields of visual and performing arts, handicraft, science, literature, nature study, nature contacting, aquatic sports and athletics.  </a:t>
            </a:r>
            <a:endParaRPr lang="en-US" sz="1400" dirty="0" smtClean="0"/>
          </a:p>
          <a:p>
            <a:pPr eaLnBrk="1" fontAlgn="auto" hangingPunct="1">
              <a:defRPr/>
            </a:pPr>
            <a:r>
              <a:rPr lang="en-US" sz="1400" b="1" dirty="0" smtClean="0"/>
              <a:t>These </a:t>
            </a:r>
            <a:r>
              <a:rPr lang="en-US" sz="1400" b="1" dirty="0"/>
              <a:t>classes shall be designed to provide instruction and </a:t>
            </a:r>
            <a:r>
              <a:rPr lang="en-US" sz="2000" b="1" dirty="0">
                <a:solidFill>
                  <a:schemeClr val="accent5"/>
                </a:solidFill>
              </a:rPr>
              <a:t>to contribute to the physical, mental, moral, economic or civic development of the individuals or groups enrolled therein. </a:t>
            </a:r>
          </a:p>
        </p:txBody>
      </p:sp>
      <p:sp>
        <p:nvSpPr>
          <p:cNvPr id="12291" name="Title 6"/>
          <p:cNvSpPr>
            <a:spLocks noGrp="1"/>
          </p:cNvSpPr>
          <p:nvPr>
            <p:ph type="title"/>
          </p:nvPr>
        </p:nvSpPr>
        <p:spPr>
          <a:xfrm>
            <a:off x="1866899" y="1362075"/>
            <a:ext cx="5811157" cy="838200"/>
          </a:xfrm>
        </p:spPr>
        <p:txBody>
          <a:bodyPr>
            <a:normAutofit/>
          </a:bodyPr>
          <a:lstStyle/>
          <a:p>
            <a:pPr eaLnBrk="1" hangingPunct="1"/>
            <a:r>
              <a:rPr lang="en-US" altLang="en-US" sz="2400" dirty="0" smtClean="0">
                <a:latin typeface="Arial Black" panose="020B0A04020102020204" pitchFamily="34" charset="0"/>
              </a:rPr>
              <a:t>  </a:t>
            </a:r>
            <a:r>
              <a:rPr lang="en-US" altLang="en-US" sz="4000" b="1" dirty="0" smtClean="0"/>
              <a:t>CA Education </a:t>
            </a:r>
            <a:r>
              <a:rPr lang="en-US" altLang="en-US" sz="4000" b="1" dirty="0"/>
              <a:t>Code 78300</a:t>
            </a:r>
          </a:p>
        </p:txBody>
      </p:sp>
      <p:pic>
        <p:nvPicPr>
          <p:cNvPr id="12292"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89750" y="2200275"/>
            <a:ext cx="2476500" cy="3067050"/>
          </a:xfrm>
        </p:spPr>
      </p:pic>
    </p:spTree>
    <p:extLst>
      <p:ext uri="{BB962C8B-B14F-4D97-AF65-F5344CB8AC3E}">
        <p14:creationId xmlns:p14="http://schemas.microsoft.com/office/powerpoint/2010/main" val="448716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5334" y="2121429"/>
            <a:ext cx="9144000" cy="2387600"/>
          </a:xfrm>
        </p:spPr>
        <p:txBody>
          <a:bodyPr>
            <a:normAutofit/>
          </a:bodyPr>
          <a:lstStyle/>
          <a:p>
            <a:pPr lvl="0" algn="l"/>
            <a:r>
              <a:rPr lang="en-US" dirty="0"/>
              <a:t/>
            </a:r>
            <a:br>
              <a:rPr lang="en-US" dirty="0"/>
            </a:br>
            <a:endParaRPr lang="en-US" b="1" dirty="0"/>
          </a:p>
        </p:txBody>
      </p:sp>
      <p:sp>
        <p:nvSpPr>
          <p:cNvPr id="3" name="Rectangle 2"/>
          <p:cNvSpPr/>
          <p:nvPr/>
        </p:nvSpPr>
        <p:spPr>
          <a:xfrm>
            <a:off x="1883933" y="2807397"/>
            <a:ext cx="7460184" cy="1015663"/>
          </a:xfrm>
          <a:prstGeom prst="rect">
            <a:avLst/>
          </a:prstGeom>
        </p:spPr>
        <p:txBody>
          <a:bodyPr wrap="none">
            <a:spAutoFit/>
          </a:bodyPr>
          <a:lstStyle/>
          <a:p>
            <a:pPr marL="228600" marR="0">
              <a:spcBef>
                <a:spcPts val="0"/>
              </a:spcBef>
              <a:spcAft>
                <a:spcPts val="0"/>
              </a:spcAft>
            </a:pPr>
            <a:r>
              <a:rPr lang="en-US" sz="6000" dirty="0">
                <a:latin typeface="Calibri" panose="020F0502020204030204" pitchFamily="34" charset="0"/>
                <a:ea typeface="Calibri" panose="020F0502020204030204" pitchFamily="34" charset="0"/>
                <a:cs typeface="Times New Roman" panose="02020603050405020304" pitchFamily="18" charset="0"/>
              </a:rPr>
              <a:t>Be Part of the Solution</a:t>
            </a:r>
          </a:p>
        </p:txBody>
      </p:sp>
    </p:spTree>
    <p:extLst>
      <p:ext uri="{BB962C8B-B14F-4D97-AF65-F5344CB8AC3E}">
        <p14:creationId xmlns:p14="http://schemas.microsoft.com/office/powerpoint/2010/main" val="181043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5334" y="2121429"/>
            <a:ext cx="9144000" cy="2387600"/>
          </a:xfrm>
        </p:spPr>
        <p:txBody>
          <a:bodyPr>
            <a:normAutofit/>
          </a:bodyPr>
          <a:lstStyle/>
          <a:p>
            <a:pPr lvl="0" algn="l"/>
            <a:r>
              <a:rPr lang="en-US" dirty="0"/>
              <a:t/>
            </a:r>
            <a:br>
              <a:rPr lang="en-US" dirty="0"/>
            </a:br>
            <a:endParaRPr lang="en-US" b="1" dirty="0"/>
          </a:p>
        </p:txBody>
      </p:sp>
      <p:sp>
        <p:nvSpPr>
          <p:cNvPr id="3" name="Rectangle 2"/>
          <p:cNvSpPr/>
          <p:nvPr/>
        </p:nvSpPr>
        <p:spPr>
          <a:xfrm>
            <a:off x="1883932" y="2807397"/>
            <a:ext cx="8631667" cy="1015663"/>
          </a:xfrm>
          <a:prstGeom prst="rect">
            <a:avLst/>
          </a:prstGeom>
        </p:spPr>
        <p:txBody>
          <a:bodyPr wrap="square">
            <a:spAutoFit/>
          </a:bodyPr>
          <a:lstStyle/>
          <a:p>
            <a:pPr marL="228600" marR="0">
              <a:spcBef>
                <a:spcPts val="0"/>
              </a:spcBef>
              <a:spcAft>
                <a:spcPts val="0"/>
              </a:spcAft>
            </a:pPr>
            <a:r>
              <a:rPr lang="en-US" sz="6000" dirty="0" smtClean="0">
                <a:latin typeface="Calibri" panose="020F0502020204030204" pitchFamily="34" charset="0"/>
                <a:ea typeface="Calibri" panose="020F0502020204030204" pitchFamily="34" charset="0"/>
                <a:cs typeface="Times New Roman" panose="02020603050405020304" pitchFamily="18" charset="0"/>
              </a:rPr>
              <a:t>How to Do It?</a:t>
            </a:r>
            <a:endParaRPr lang="en-US" sz="6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9488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5334" y="2121429"/>
            <a:ext cx="9144000" cy="2387600"/>
          </a:xfrm>
        </p:spPr>
        <p:txBody>
          <a:bodyPr>
            <a:normAutofit/>
          </a:bodyPr>
          <a:lstStyle/>
          <a:p>
            <a:pPr lvl="0" algn="l"/>
            <a:r>
              <a:rPr lang="en-US" dirty="0"/>
              <a:t/>
            </a:r>
            <a:br>
              <a:rPr lang="en-US" dirty="0"/>
            </a:br>
            <a:endParaRPr lang="en-US" b="1" dirty="0"/>
          </a:p>
        </p:txBody>
      </p:sp>
      <p:sp>
        <p:nvSpPr>
          <p:cNvPr id="3" name="Rectangle 2"/>
          <p:cNvSpPr/>
          <p:nvPr/>
        </p:nvSpPr>
        <p:spPr>
          <a:xfrm>
            <a:off x="1562199" y="683739"/>
            <a:ext cx="9376735" cy="5262979"/>
          </a:xfrm>
          <a:prstGeom prst="rect">
            <a:avLst/>
          </a:prstGeom>
        </p:spPr>
        <p:txBody>
          <a:bodyPr wrap="square">
            <a:spAutoFit/>
          </a:bodyPr>
          <a:lstStyle/>
          <a:p>
            <a:pPr marL="685800" lvl="0" indent="-685800">
              <a:buFont typeface="Arial" panose="020B0604020202020204" pitchFamily="34" charset="0"/>
              <a:buChar char="•"/>
            </a:pPr>
            <a:r>
              <a:rPr lang="en-US" sz="4800" dirty="0"/>
              <a:t>Determine a specific issue to explore</a:t>
            </a:r>
          </a:p>
          <a:p>
            <a:pPr marL="685800" lvl="0" indent="-685800">
              <a:buFont typeface="Arial" panose="020B0604020202020204" pitchFamily="34" charset="0"/>
              <a:buChar char="•"/>
            </a:pPr>
            <a:r>
              <a:rPr lang="en-US" sz="4800" dirty="0"/>
              <a:t>Project a result from the activity</a:t>
            </a:r>
          </a:p>
          <a:p>
            <a:pPr marL="685800" lvl="0" indent="-685800">
              <a:buFont typeface="Arial" panose="020B0604020202020204" pitchFamily="34" charset="0"/>
              <a:buChar char="•"/>
            </a:pPr>
            <a:r>
              <a:rPr lang="en-US" sz="4800" dirty="0"/>
              <a:t>Identify the audience</a:t>
            </a:r>
          </a:p>
          <a:p>
            <a:pPr marL="685800" lvl="0" indent="-685800">
              <a:buFont typeface="Arial" panose="020B0604020202020204" pitchFamily="34" charset="0"/>
              <a:buChar char="•"/>
            </a:pPr>
            <a:r>
              <a:rPr lang="en-US" sz="4800" dirty="0"/>
              <a:t>Structure the activity</a:t>
            </a:r>
          </a:p>
          <a:p>
            <a:pPr marL="685800" lvl="0" indent="-685800">
              <a:buFont typeface="Arial" panose="020B0604020202020204" pitchFamily="34" charset="0"/>
              <a:buChar char="•"/>
            </a:pPr>
            <a:r>
              <a:rPr lang="en-US" sz="4800" dirty="0"/>
              <a:t>Determine budget</a:t>
            </a:r>
          </a:p>
          <a:p>
            <a:pPr marL="685800" lvl="0" indent="-685800">
              <a:buFont typeface="Arial" panose="020B0604020202020204" pitchFamily="34" charset="0"/>
              <a:buChar char="•"/>
            </a:pPr>
            <a:r>
              <a:rPr lang="en-US" sz="4800" dirty="0"/>
              <a:t>Seek funding</a:t>
            </a:r>
          </a:p>
        </p:txBody>
      </p:sp>
    </p:spTree>
    <p:extLst>
      <p:ext uri="{BB962C8B-B14F-4D97-AF65-F5344CB8AC3E}">
        <p14:creationId xmlns:p14="http://schemas.microsoft.com/office/powerpoint/2010/main" val="2391723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81402" y="365125"/>
            <a:ext cx="8272397" cy="1325563"/>
          </a:xfrm>
        </p:spPr>
        <p:txBody>
          <a:bodyPr/>
          <a:lstStyle/>
          <a:p>
            <a:pPr algn="ctr"/>
            <a:r>
              <a:rPr lang="en-US" sz="6600" b="1" dirty="0" smtClean="0">
                <a:solidFill>
                  <a:prstClr val="white"/>
                </a:solidFill>
                <a:latin typeface="Calibri" panose="020F0502020204030204"/>
                <a:ea typeface="+mn-ea"/>
                <a:cs typeface="+mn-cs"/>
              </a:rPr>
              <a:t>Older Adults</a:t>
            </a:r>
            <a:endParaRPr lang="en-US" altLang="en-US" dirty="0" smtClean="0"/>
          </a:p>
        </p:txBody>
      </p:sp>
      <p:pic>
        <p:nvPicPr>
          <p:cNvPr id="184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1" y="3397258"/>
            <a:ext cx="4236666" cy="283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6997" y="2111858"/>
            <a:ext cx="3928571" cy="306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5823" y="1487488"/>
            <a:ext cx="3661174" cy="488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2"/>
          <p:cNvPicPr>
            <a:picLocks noGrp="1" noChangeAspect="1" noChangeArrowheads="1"/>
          </p:cNvPicPr>
          <p:nvPr>
            <p:ph sz="quarter" idx="13"/>
          </p:nvPr>
        </p:nvPicPr>
        <p:blipFill>
          <a:blip r:embed="rId5">
            <a:extLst>
              <a:ext uri="{28A0092B-C50C-407E-A947-70E740481C1C}">
                <a14:useLocalDpi xmlns:a14="http://schemas.microsoft.com/office/drawing/2010/main" val="0"/>
              </a:ext>
            </a:extLst>
          </a:blip>
          <a:srcRect/>
          <a:stretch>
            <a:fillRect/>
          </a:stretch>
        </p:blipFill>
        <p:spPr>
          <a:xfrm>
            <a:off x="222091" y="399715"/>
            <a:ext cx="4213619" cy="2804286"/>
          </a:xfrm>
        </p:spPr>
      </p:pic>
      <p:pic>
        <p:nvPicPr>
          <p:cNvPr id="3" name="Picture 2"/>
          <p:cNvPicPr>
            <a:picLocks noChangeAspect="1"/>
          </p:cNvPicPr>
          <p:nvPr/>
        </p:nvPicPr>
        <p:blipFill>
          <a:blip r:embed="rId6"/>
          <a:stretch>
            <a:fillRect/>
          </a:stretch>
        </p:blipFill>
        <p:spPr>
          <a:xfrm>
            <a:off x="9168080" y="5597314"/>
            <a:ext cx="1883827" cy="816935"/>
          </a:xfrm>
          <a:prstGeom prst="rect">
            <a:avLst/>
          </a:prstGeom>
        </p:spPr>
      </p:pic>
      <p:pic>
        <p:nvPicPr>
          <p:cNvPr id="4" name="Picture 3"/>
          <p:cNvPicPr>
            <a:picLocks noChangeAspect="1"/>
          </p:cNvPicPr>
          <p:nvPr/>
        </p:nvPicPr>
        <p:blipFill>
          <a:blip r:embed="rId7"/>
          <a:stretch>
            <a:fillRect/>
          </a:stretch>
        </p:blipFill>
        <p:spPr>
          <a:xfrm>
            <a:off x="9666574" y="1027906"/>
            <a:ext cx="1944793" cy="170703"/>
          </a:xfrm>
          <a:prstGeom prst="rect">
            <a:avLst/>
          </a:prstGeom>
        </p:spPr>
      </p:pic>
    </p:spTree>
    <p:extLst>
      <p:ext uri="{BB962C8B-B14F-4D97-AF65-F5344CB8AC3E}">
        <p14:creationId xmlns:p14="http://schemas.microsoft.com/office/powerpoint/2010/main" val="2338516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801" y="217714"/>
            <a:ext cx="8016999" cy="591708"/>
          </a:xfrm>
        </p:spPr>
        <p:txBody>
          <a:bodyPr>
            <a:noAutofit/>
          </a:bodyPr>
          <a:lstStyle/>
          <a:p>
            <a:r>
              <a:rPr lang="en-US" sz="6600" b="1" dirty="0" smtClean="0">
                <a:solidFill>
                  <a:prstClr val="white"/>
                </a:solidFill>
                <a:latin typeface="Calibri" panose="020F0502020204030204"/>
              </a:rPr>
              <a:t>The Entire Community</a:t>
            </a:r>
            <a:endParaRPr lang="en-US" sz="3600" dirty="0"/>
          </a:p>
        </p:txBody>
      </p:sp>
      <p:sp>
        <p:nvSpPr>
          <p:cNvPr id="10" name="Content Placeholder 9"/>
          <p:cNvSpPr>
            <a:spLocks noGrp="1"/>
          </p:cNvSpPr>
          <p:nvPr>
            <p:ph sz="quarter" idx="4294967295"/>
          </p:nvPr>
        </p:nvSpPr>
        <p:spPr>
          <a:xfrm>
            <a:off x="812800" y="1589568"/>
            <a:ext cx="10972800" cy="696433"/>
          </a:xfrm>
          <a:prstGeom prst="rect">
            <a:avLst/>
          </a:prstGeom>
        </p:spPr>
        <p:txBody>
          <a:bodyPr/>
          <a:lstStyle/>
          <a:p>
            <a:endParaRPr lang="en-US" dirty="0" smtClean="0"/>
          </a:p>
          <a:p>
            <a:endParaRPr lang="en-US" dirty="0" smtClean="0"/>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279" y="-115473"/>
            <a:ext cx="2828490" cy="2634688"/>
          </a:xfrm>
          <a:prstGeom prst="rect">
            <a:avLst/>
          </a:prstGeom>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811" y="1742858"/>
            <a:ext cx="901065" cy="89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626" y="3066147"/>
            <a:ext cx="2572789" cy="3429000"/>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583930" y="1724004"/>
            <a:ext cx="5208921" cy="3907481"/>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0609" y="2514463"/>
            <a:ext cx="4064000" cy="4064000"/>
          </a:xfrm>
          <a:prstGeom prst="rect">
            <a:avLst/>
          </a:prstGeom>
        </p:spPr>
      </p:pic>
      <p:pic>
        <p:nvPicPr>
          <p:cNvPr id="22" name="Picture 21"/>
          <p:cNvPicPr>
            <a:picLocks noChangeAspect="1"/>
          </p:cNvPicPr>
          <p:nvPr/>
        </p:nvPicPr>
        <p:blipFill>
          <a:blip r:embed="rId7"/>
          <a:stretch>
            <a:fillRect/>
          </a:stretch>
        </p:blipFill>
        <p:spPr>
          <a:xfrm>
            <a:off x="2321545" y="860750"/>
            <a:ext cx="2438611" cy="2438611"/>
          </a:xfrm>
          <a:prstGeom prst="rect">
            <a:avLst/>
          </a:prstGeom>
        </p:spPr>
      </p:pic>
    </p:spTree>
    <p:extLst>
      <p:ext uri="{BB962C8B-B14F-4D97-AF65-F5344CB8AC3E}">
        <p14:creationId xmlns:p14="http://schemas.microsoft.com/office/powerpoint/2010/main" val="23969373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84825" y="365125"/>
            <a:ext cx="11858017" cy="1325563"/>
          </a:xfrm>
        </p:spPr>
        <p:txBody>
          <a:bodyPr>
            <a:noAutofit/>
          </a:bodyPr>
          <a:lstStyle/>
          <a:p>
            <a:pPr algn="ctr"/>
            <a:r>
              <a:rPr lang="en-US" sz="6600" b="1" dirty="0" smtClean="0"/>
              <a:t>Veterans</a:t>
            </a:r>
            <a:r>
              <a:rPr lang="en-US" sz="6600" b="1" dirty="0"/>
              <a:t/>
            </a:r>
            <a:br>
              <a:rPr lang="en-US" sz="6600" b="1" dirty="0"/>
            </a:br>
            <a:endParaRPr lang="en-US" sz="6600" b="1" dirty="0"/>
          </a:p>
        </p:txBody>
      </p:sp>
      <p:sp>
        <p:nvSpPr>
          <p:cNvPr id="10" name="Content Placeholder 9"/>
          <p:cNvSpPr>
            <a:spLocks noGrp="1"/>
          </p:cNvSpPr>
          <p:nvPr>
            <p:ph type="body" idx="1"/>
          </p:nvPr>
        </p:nvSpPr>
        <p:spPr>
          <a:prstGeom prst="rect">
            <a:avLst/>
          </a:prstGeom>
        </p:spPr>
        <p:txBody>
          <a:bodyPr/>
          <a:lstStyle/>
          <a:p>
            <a:endParaRPr lang="en-US" dirty="0" smtClean="0"/>
          </a:p>
          <a:p>
            <a:endParaRPr lang="en-US" dirty="0" smtClean="0"/>
          </a:p>
          <a:p>
            <a:endParaRPr lang="en-US" dirty="0"/>
          </a:p>
        </p:txBody>
      </p:sp>
      <p:sp>
        <p:nvSpPr>
          <p:cNvPr id="9" name="Content Placeholder 8"/>
          <p:cNvSpPr>
            <a:spLocks noGrp="1"/>
          </p:cNvSpPr>
          <p:nvPr>
            <p:ph sz="half" idx="2"/>
          </p:nvPr>
        </p:nvSpPr>
        <p:spPr>
          <a:xfrm>
            <a:off x="839788" y="1303506"/>
            <a:ext cx="5157787" cy="4886157"/>
          </a:xfrm>
        </p:spPr>
        <p:txBody>
          <a:bodyPr>
            <a:normAutofit fontScale="47500" lnSpcReduction="20000"/>
          </a:bodyPr>
          <a:lstStyle/>
          <a:p>
            <a:r>
              <a:rPr lang="en-US" sz="5000" dirty="0" smtClean="0"/>
              <a:t>Iconic </a:t>
            </a:r>
            <a:r>
              <a:rPr lang="en-US" sz="5000" dirty="0"/>
              <a:t>television shows like M*A*S*H helped pave the way for therapeutic and comedic understanding of difficult topics such as war and military life through the art of comedy.  </a:t>
            </a:r>
            <a:endParaRPr lang="en-US" sz="5000" dirty="0" smtClean="0"/>
          </a:p>
          <a:p>
            <a:r>
              <a:rPr lang="en-US" sz="5000" dirty="0" smtClean="0"/>
              <a:t>Therapeutic course </a:t>
            </a:r>
            <a:r>
              <a:rPr lang="en-US" sz="5000" dirty="0"/>
              <a:t>for veterans, service members, </a:t>
            </a:r>
            <a:r>
              <a:rPr lang="en-US" sz="5000" dirty="0" smtClean="0"/>
              <a:t>led </a:t>
            </a:r>
            <a:r>
              <a:rPr lang="en-US" sz="5000" dirty="0"/>
              <a:t>by </a:t>
            </a:r>
            <a:r>
              <a:rPr lang="en-US" sz="5000" dirty="0" smtClean="0"/>
              <a:t>Community Ed comedy instructor.</a:t>
            </a:r>
          </a:p>
          <a:p>
            <a:r>
              <a:rPr lang="en-US" sz="5000" dirty="0" smtClean="0"/>
              <a:t>Provides </a:t>
            </a:r>
            <a:r>
              <a:rPr lang="en-US" sz="5000" dirty="0"/>
              <a:t>participants with transferable life skills, a renewed sense of purpose, and an improved sense of well-being while strengthening ties between veterans and community through art.</a:t>
            </a:r>
          </a:p>
          <a:p>
            <a:endParaRPr lang="en-US" dirty="0"/>
          </a:p>
        </p:txBody>
      </p:sp>
      <p:pic>
        <p:nvPicPr>
          <p:cNvPr id="3" name="Picture 2"/>
          <p:cNvPicPr>
            <a:picLocks noChangeAspect="1"/>
          </p:cNvPicPr>
          <p:nvPr/>
        </p:nvPicPr>
        <p:blipFill rotWithShape="1">
          <a:blip r:embed="rId2"/>
          <a:srcRect l="7111" t="10329" r="4026" b="6686"/>
          <a:stretch/>
        </p:blipFill>
        <p:spPr>
          <a:xfrm>
            <a:off x="6420254" y="2850204"/>
            <a:ext cx="5282119" cy="2772383"/>
          </a:xfrm>
          <a:prstGeom prst="rect">
            <a:avLst/>
          </a:prstGeom>
        </p:spPr>
      </p:pic>
      <p:sp>
        <p:nvSpPr>
          <p:cNvPr id="13" name="Rectangle 12"/>
          <p:cNvSpPr/>
          <p:nvPr/>
        </p:nvSpPr>
        <p:spPr>
          <a:xfrm>
            <a:off x="1771018" y="930012"/>
            <a:ext cx="3295326" cy="369332"/>
          </a:xfrm>
          <a:prstGeom prst="rect">
            <a:avLst/>
          </a:prstGeom>
        </p:spPr>
        <p:txBody>
          <a:bodyPr wrap="none">
            <a:spAutoFit/>
          </a:bodyPr>
          <a:lstStyle/>
          <a:p>
            <a:r>
              <a:rPr lang="en-US" dirty="0"/>
              <a:t>Comedy Boot Camp </a:t>
            </a:r>
            <a:r>
              <a:rPr lang="en-US" dirty="0" smtClean="0"/>
              <a:t>for Veterans </a:t>
            </a:r>
            <a:endParaRPr lang="en-US" dirty="0"/>
          </a:p>
        </p:txBody>
      </p:sp>
    </p:spTree>
    <p:extLst>
      <p:ext uri="{BB962C8B-B14F-4D97-AF65-F5344CB8AC3E}">
        <p14:creationId xmlns:p14="http://schemas.microsoft.com/office/powerpoint/2010/main" val="3826638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8733" y="2935872"/>
            <a:ext cx="10155668" cy="1107996"/>
          </a:xfrm>
          <a:prstGeom prst="rect">
            <a:avLst/>
          </a:prstGeom>
        </p:spPr>
        <p:txBody>
          <a:bodyPr wrap="square">
            <a:spAutoFit/>
          </a:bodyPr>
          <a:lstStyle/>
          <a:p>
            <a:r>
              <a:rPr lang="en-US" sz="6600" b="1" dirty="0" smtClean="0"/>
              <a:t>Who Will Pay For This?</a:t>
            </a:r>
            <a:endParaRPr lang="en-US" sz="6600" b="1" dirty="0"/>
          </a:p>
        </p:txBody>
      </p:sp>
    </p:spTree>
    <p:extLst>
      <p:ext uri="{BB962C8B-B14F-4D97-AF65-F5344CB8AC3E}">
        <p14:creationId xmlns:p14="http://schemas.microsoft.com/office/powerpoint/2010/main" val="2353230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99" y="480539"/>
            <a:ext cx="10155668" cy="6001643"/>
          </a:xfrm>
          <a:prstGeom prst="rect">
            <a:avLst/>
          </a:prstGeom>
        </p:spPr>
        <p:txBody>
          <a:bodyPr wrap="square">
            <a:spAutoFit/>
          </a:bodyPr>
          <a:lstStyle/>
          <a:p>
            <a:pPr marL="685800" indent="-685800">
              <a:buFont typeface="Arial" panose="020B0604020202020204" pitchFamily="34" charset="0"/>
              <a:buChar char="•"/>
            </a:pPr>
            <a:r>
              <a:rPr lang="en-US" sz="4800" dirty="0"/>
              <a:t>College Foundations</a:t>
            </a:r>
          </a:p>
          <a:p>
            <a:pPr marL="685800" indent="-685800">
              <a:buFont typeface="Arial" panose="020B0604020202020204" pitchFamily="34" charset="0"/>
              <a:buChar char="•"/>
            </a:pPr>
            <a:r>
              <a:rPr lang="en-US" sz="4800" dirty="0"/>
              <a:t>Community Foundations</a:t>
            </a:r>
          </a:p>
          <a:p>
            <a:pPr marL="685800" indent="-685800">
              <a:buFont typeface="Arial" panose="020B0604020202020204" pitchFamily="34" charset="0"/>
              <a:buChar char="•"/>
            </a:pPr>
            <a:r>
              <a:rPr lang="en-US" sz="4800" dirty="0"/>
              <a:t>City Funds</a:t>
            </a:r>
          </a:p>
          <a:p>
            <a:pPr marL="685800" indent="-685800">
              <a:buFont typeface="Arial" panose="020B0604020202020204" pitchFamily="34" charset="0"/>
              <a:buChar char="•"/>
            </a:pPr>
            <a:r>
              <a:rPr lang="en-US" sz="4800" dirty="0"/>
              <a:t>Private sponsorship</a:t>
            </a:r>
          </a:p>
          <a:p>
            <a:pPr marL="685800" indent="-685800">
              <a:buFont typeface="Arial" panose="020B0604020202020204" pitchFamily="34" charset="0"/>
              <a:buChar char="•"/>
            </a:pPr>
            <a:r>
              <a:rPr lang="en-US" sz="4800" dirty="0"/>
              <a:t>Topic specific Organizations</a:t>
            </a:r>
          </a:p>
          <a:p>
            <a:pPr marL="685800" indent="-685800">
              <a:buFont typeface="Arial" panose="020B0604020202020204" pitchFamily="34" charset="0"/>
              <a:buChar char="•"/>
            </a:pPr>
            <a:r>
              <a:rPr lang="en-US" sz="4800" dirty="0"/>
              <a:t>Look for tie-ins</a:t>
            </a:r>
          </a:p>
          <a:p>
            <a:pPr marL="685800" indent="-685800">
              <a:buFont typeface="Arial" panose="020B0604020202020204" pitchFamily="34" charset="0"/>
              <a:buChar char="•"/>
            </a:pPr>
            <a:r>
              <a:rPr lang="en-US" sz="4800" dirty="0"/>
              <a:t>Sharing of responsibility and outcomes</a:t>
            </a:r>
          </a:p>
        </p:txBody>
      </p:sp>
    </p:spTree>
    <p:extLst>
      <p:ext uri="{BB962C8B-B14F-4D97-AF65-F5344CB8AC3E}">
        <p14:creationId xmlns:p14="http://schemas.microsoft.com/office/powerpoint/2010/main" val="806391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686" y="993756"/>
            <a:ext cx="6096000" cy="4904420"/>
          </a:xfrm>
          <a:prstGeom prst="rect">
            <a:avLst/>
          </a:prstGeom>
        </p:spPr>
        <p:txBody>
          <a:bodyPr>
            <a:spAutoFit/>
          </a:bodyPr>
          <a:lstStyle/>
          <a:p>
            <a:pPr>
              <a:lnSpc>
                <a:spcPct val="107000"/>
              </a:lnSpc>
              <a:spcAft>
                <a:spcPts val="800"/>
              </a:spcAft>
            </a:pPr>
            <a:r>
              <a:rPr lang="en-US" sz="1600" b="1" dirty="0" smtClean="0">
                <a:latin typeface="Calibri" panose="020F0502020204030204" pitchFamily="34" charset="0"/>
                <a:ea typeface="Calibri" panose="020F0502020204030204" pitchFamily="34" charset="0"/>
                <a:cs typeface="Times New Roman" panose="02020603050405020304" pitchFamily="18" charset="0"/>
              </a:rPr>
              <a:t>VETERANS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CA Arts Council, Veterans in the Arts  </a:t>
            </a:r>
          </a:p>
          <a:p>
            <a:pPr>
              <a:lnSpc>
                <a:spcPct val="107000"/>
              </a:lnSpc>
              <a:spcAft>
                <a:spcPts val="800"/>
              </a:spcAft>
            </a:pPr>
            <a:r>
              <a:rPr lang="en-US" sz="11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http://arts.ca.gov/programs/via.php</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FIGHT HOMELESSNESS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United Way, Solutions for Homelessness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http://homeforgoodla.org/wp-content/uploads/2017/07/Home-For-Good-Funders-Collaborative-Overview.pdf</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CA Community Foundation, Housing--Research and advocacy grants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https://www.calfund.org/nonprofits/what-we-fund/housing</a:t>
            </a:r>
            <a:r>
              <a:rPr lang="en-US" sz="12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LGBTQ</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https://lgbtfunders.org/resources/issues/education/#</a:t>
            </a:r>
            <a:r>
              <a:rPr lang="en-US" sz="14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topfunders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INCARSERATED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CA Arts Council, Arts in Corrections program</a:t>
            </a:r>
          </a:p>
          <a:p>
            <a:pPr>
              <a:lnSpc>
                <a:spcPct val="107000"/>
              </a:lnSpc>
              <a:spcAft>
                <a:spcPts val="800"/>
              </a:spcAft>
            </a:pPr>
            <a:r>
              <a:rPr lang="en-US" sz="11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http://arts.ca.gov/news/atcdetail.php?id=1148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544458" y="1196956"/>
            <a:ext cx="6647542" cy="4953792"/>
          </a:xfrm>
          <a:prstGeom prst="rect">
            <a:avLst/>
          </a:prstGeom>
        </p:spPr>
        <p:txBody>
          <a:bodyPr wrap="square">
            <a:spAutoFit/>
          </a:bodyPr>
          <a:lstStyle/>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YOUTH</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smtClean="0">
                <a:latin typeface="Calibri" panose="020F0502020204030204" pitchFamily="34" charset="0"/>
                <a:ea typeface="Calibri" panose="020F0502020204030204" pitchFamily="34" charset="0"/>
                <a:cs typeface="Times New Roman" panose="02020603050405020304" pitchFamily="18" charset="0"/>
              </a:rPr>
              <a:t>CA </a:t>
            </a:r>
            <a:r>
              <a:rPr lang="en-US" sz="1100" dirty="0">
                <a:latin typeface="Calibri" panose="020F0502020204030204" pitchFamily="34" charset="0"/>
                <a:ea typeface="Calibri" panose="020F0502020204030204" pitchFamily="34" charset="0"/>
                <a:cs typeface="Times New Roman" panose="02020603050405020304" pitchFamily="18" charset="0"/>
              </a:rPr>
              <a:t>Arts Council, Youth Arts Action--Youth/After-School &amp; Summer </a:t>
            </a:r>
          </a:p>
          <a:p>
            <a:pPr>
              <a:lnSpc>
                <a:spcPct val="107000"/>
              </a:lnSpc>
              <a:spcAft>
                <a:spcPts val="800"/>
              </a:spcAft>
            </a:pPr>
            <a:r>
              <a:rPr lang="en-US" sz="11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http://arts.ca.gov/programs/yaa.php</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r>
              <a:rPr lang="en-US" sz="11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https</a:t>
            </a:r>
            <a:r>
              <a:rPr lang="en-US" sz="11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://www.lacountyarts.org/funding/community-impact-arts-grant-program</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ü"/>
            </a:pPr>
            <a:r>
              <a:rPr lang="en-US" sz="1100" dirty="0" smtClean="0">
                <a:latin typeface="Calibri" panose="020F0502020204030204" pitchFamily="34" charset="0"/>
                <a:ea typeface="Calibri" panose="020F0502020204030204" pitchFamily="34" charset="0"/>
                <a:cs typeface="Times New Roman" panose="02020603050405020304" pitchFamily="18" charset="0"/>
              </a:rPr>
              <a:t>ELACC's </a:t>
            </a:r>
            <a:r>
              <a:rPr lang="en-US" sz="1100" dirty="0">
                <a:latin typeface="Calibri" panose="020F0502020204030204" pitchFamily="34" charset="0"/>
                <a:ea typeface="Calibri" panose="020F0502020204030204" pitchFamily="34" charset="0"/>
                <a:cs typeface="Times New Roman" panose="02020603050405020304" pitchFamily="18" charset="0"/>
              </a:rPr>
              <a:t>Young People's Leadership Academy, a year-round afterschool and summer youth program facilitating leadership through arts and culture.</a:t>
            </a:r>
          </a:p>
          <a:p>
            <a:pPr marL="171450" indent="-171450">
              <a:lnSpc>
                <a:spcPct val="107000"/>
              </a:lnSpc>
              <a:spcAft>
                <a:spcPts val="800"/>
              </a:spcAft>
              <a:buFont typeface="Wingdings" panose="05000000000000000000" pitchFamily="2" charset="2"/>
              <a:buChar char="ü"/>
            </a:pPr>
            <a:r>
              <a:rPr lang="en-US" sz="1100" dirty="0" smtClean="0">
                <a:latin typeface="Calibri" panose="020F0502020204030204" pitchFamily="34" charset="0"/>
                <a:ea typeface="Calibri" panose="020F0502020204030204" pitchFamily="34" charset="0"/>
                <a:cs typeface="Times New Roman" panose="02020603050405020304" pitchFamily="18" charset="0"/>
              </a:rPr>
              <a:t>L.A.C.E.R</a:t>
            </a:r>
            <a:r>
              <a:rPr lang="en-US" sz="1100" dirty="0">
                <a:latin typeface="Calibri" panose="020F0502020204030204" pitchFamily="34" charset="0"/>
                <a:ea typeface="Calibri" panose="020F0502020204030204" pitchFamily="34" charset="0"/>
                <a:cs typeface="Times New Roman" panose="02020603050405020304" pitchFamily="18" charset="0"/>
              </a:rPr>
              <a:t>.'s Music Stars programs which includes the Rock Band, Marching Band and Drumline.	$</a:t>
            </a:r>
            <a:r>
              <a:rPr lang="en-US" sz="1100" dirty="0" smtClean="0">
                <a:latin typeface="Calibri" panose="020F0502020204030204" pitchFamily="34" charset="0"/>
                <a:ea typeface="Calibri" panose="020F0502020204030204" pitchFamily="34" charset="0"/>
                <a:cs typeface="Times New Roman" panose="02020603050405020304" pitchFamily="18" charset="0"/>
              </a:rPr>
              <a:t>14,000</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VARIOUS CATEGORIES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LA County Arts Commission, Community Impact Arts Grant</a:t>
            </a:r>
          </a:p>
          <a:p>
            <a:pPr>
              <a:lnSpc>
                <a:spcPct val="107000"/>
              </a:lnSpc>
              <a:spcAft>
                <a:spcPts val="800"/>
              </a:spcAft>
            </a:pPr>
            <a:r>
              <a:rPr lang="en-US" sz="11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https://</a:t>
            </a:r>
            <a:r>
              <a:rPr lang="en-US" sz="11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www.lacountyarts.org/funding/community-impact-arts-grant-program</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ü"/>
            </a:pPr>
            <a:r>
              <a:rPr lang="en-US" sz="1100" b="1" dirty="0">
                <a:latin typeface="Calibri" panose="020F0502020204030204" pitchFamily="34" charset="0"/>
                <a:ea typeface="Calibri" panose="020F0502020204030204" pitchFamily="34" charset="0"/>
                <a:cs typeface="Times New Roman" panose="02020603050405020304" pitchFamily="18" charset="0"/>
              </a:rPr>
              <a:t>Coalition for Humane Immigrant Rights	</a:t>
            </a:r>
          </a:p>
          <a:p>
            <a:pPr>
              <a:lnSpc>
                <a:spcPct val="107000"/>
              </a:lnSpc>
              <a:spcAft>
                <a:spcPts val="800"/>
              </a:spcAft>
            </a:pPr>
            <a:r>
              <a:rPr lang="en-US" sz="1100" dirty="0" smtClean="0">
                <a:latin typeface="Calibri" panose="020F0502020204030204" pitchFamily="34" charset="0"/>
                <a:ea typeface="Calibri" panose="020F0502020204030204" pitchFamily="34" charset="0"/>
                <a:cs typeface="Times New Roman" panose="02020603050405020304" pitchFamily="18" charset="0"/>
              </a:rPr>
              <a:t>To </a:t>
            </a:r>
            <a:r>
              <a:rPr lang="en-US" sz="1100" dirty="0">
                <a:latin typeface="Calibri" panose="020F0502020204030204" pitchFamily="34" charset="0"/>
                <a:ea typeface="Calibri" panose="020F0502020204030204" pitchFamily="34" charset="0"/>
                <a:cs typeface="Times New Roman" panose="02020603050405020304" pitchFamily="18" charset="0"/>
              </a:rPr>
              <a:t>support the production for CHIRLA's next film in its Know Your Rights series.	</a:t>
            </a:r>
            <a:r>
              <a:rPr lang="en-US" sz="1100" dirty="0" smtClean="0">
                <a:latin typeface="Calibri" panose="020F0502020204030204" pitchFamily="34" charset="0"/>
                <a:ea typeface="Calibri" panose="020F0502020204030204" pitchFamily="34" charset="0"/>
                <a:cs typeface="Times New Roman" panose="02020603050405020304" pitchFamily="18" charset="0"/>
              </a:rPr>
              <a:t>$</a:t>
            </a:r>
            <a:r>
              <a:rPr lang="en-US" sz="1100" dirty="0">
                <a:latin typeface="Calibri" panose="020F0502020204030204" pitchFamily="34" charset="0"/>
                <a:ea typeface="Calibri" panose="020F0502020204030204" pitchFamily="34" charset="0"/>
                <a:cs typeface="Times New Roman" panose="02020603050405020304" pitchFamily="18" charset="0"/>
              </a:rPr>
              <a:t>13,000	</a:t>
            </a:r>
          </a:p>
          <a:p>
            <a:pPr marL="171450" indent="-171450">
              <a:lnSpc>
                <a:spcPct val="107000"/>
              </a:lnSpc>
              <a:spcAft>
                <a:spcPts val="800"/>
              </a:spcAft>
              <a:buFont typeface="Wingdings" panose="05000000000000000000" pitchFamily="2" charset="2"/>
              <a:buChar char="ü"/>
            </a:pPr>
            <a:r>
              <a:rPr lang="en-US" sz="1100" dirty="0">
                <a:latin typeface="Calibri" panose="020F0502020204030204" pitchFamily="34" charset="0"/>
                <a:ea typeface="Calibri" panose="020F0502020204030204" pitchFamily="34" charset="0"/>
                <a:cs typeface="Times New Roman" panose="02020603050405020304" pitchFamily="18" charset="0"/>
              </a:rPr>
              <a:t>Casa de las Amigas	</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To support an arts program for women seeking addiction treatment.	</a:t>
            </a:r>
            <a:r>
              <a:rPr lang="en-US" sz="1100" dirty="0" smtClean="0">
                <a:latin typeface="Calibri" panose="020F0502020204030204" pitchFamily="34" charset="0"/>
                <a:ea typeface="Calibri" panose="020F0502020204030204" pitchFamily="34" charset="0"/>
                <a:cs typeface="Times New Roman" panose="02020603050405020304" pitchFamily="18" charset="0"/>
              </a:rPr>
              <a:t>$</a:t>
            </a:r>
            <a:r>
              <a:rPr lang="en-US" sz="1100" dirty="0">
                <a:latin typeface="Calibri" panose="020F0502020204030204" pitchFamily="34" charset="0"/>
                <a:ea typeface="Calibri" panose="020F0502020204030204" pitchFamily="34" charset="0"/>
                <a:cs typeface="Times New Roman" panose="02020603050405020304" pitchFamily="18" charset="0"/>
              </a:rPr>
              <a:t>8,000 </a:t>
            </a:r>
          </a:p>
          <a:p>
            <a:pPr marL="171450" indent="-171450">
              <a:lnSpc>
                <a:spcPct val="107000"/>
              </a:lnSpc>
              <a:spcAft>
                <a:spcPts val="800"/>
              </a:spcAft>
              <a:buFont typeface="Wingdings" panose="05000000000000000000" pitchFamily="2" charset="2"/>
              <a:buChar char="ü"/>
            </a:pPr>
            <a:r>
              <a:rPr lang="en-US" sz="1100" dirty="0">
                <a:latin typeface="Calibri" panose="020F0502020204030204" pitchFamily="34" charset="0"/>
                <a:ea typeface="Calibri" panose="020F0502020204030204" pitchFamily="34" charset="0"/>
                <a:cs typeface="Times New Roman" panose="02020603050405020304" pitchFamily="18" charset="0"/>
              </a:rPr>
              <a:t>L.A. GOAL	</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To support over 60 artists with developmental disabilities to create works of art for the 28th Annual Art Show, to be held in Fall 2018.	</a:t>
            </a:r>
            <a:r>
              <a:rPr lang="en-US" sz="1100" dirty="0" smtClean="0">
                <a:latin typeface="Calibri" panose="020F0502020204030204" pitchFamily="34" charset="0"/>
                <a:ea typeface="Calibri" panose="020F0502020204030204" pitchFamily="34" charset="0"/>
                <a:cs typeface="Times New Roman" panose="02020603050405020304" pitchFamily="18" charset="0"/>
              </a:rPr>
              <a:t>$</a:t>
            </a:r>
            <a:r>
              <a:rPr lang="en-US" sz="1100" dirty="0">
                <a:latin typeface="Calibri" panose="020F0502020204030204" pitchFamily="34" charset="0"/>
                <a:ea typeface="Calibri" panose="020F0502020204030204" pitchFamily="34" charset="0"/>
                <a:cs typeface="Times New Roman" panose="02020603050405020304" pitchFamily="18" charset="0"/>
              </a:rPr>
              <a:t>14,000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155269" y="-12640"/>
            <a:ext cx="8401019" cy="1107996"/>
          </a:xfrm>
          <a:prstGeom prst="rect">
            <a:avLst/>
          </a:prstGeom>
        </p:spPr>
        <p:txBody>
          <a:bodyPr wrap="none">
            <a:spAutoFit/>
          </a:bodyPr>
          <a:lstStyle/>
          <a:p>
            <a:pPr algn="ctr"/>
            <a:r>
              <a:rPr lang="en-US" sz="6600" b="1" dirty="0" smtClean="0">
                <a:solidFill>
                  <a:prstClr val="white"/>
                </a:solidFill>
                <a:latin typeface="Calibri Light" panose="020F0302020204030204"/>
                <a:ea typeface="+mj-ea"/>
                <a:cs typeface="+mj-cs"/>
              </a:rPr>
              <a:t>Potential Funding Grants</a:t>
            </a:r>
            <a:endParaRPr lang="en-US" dirty="0"/>
          </a:p>
        </p:txBody>
      </p:sp>
    </p:spTree>
    <p:extLst>
      <p:ext uri="{BB962C8B-B14F-4D97-AF65-F5344CB8AC3E}">
        <p14:creationId xmlns:p14="http://schemas.microsoft.com/office/powerpoint/2010/main" val="1229930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99" y="480539"/>
            <a:ext cx="10155668" cy="5170646"/>
          </a:xfrm>
          <a:prstGeom prst="rect">
            <a:avLst/>
          </a:prstGeom>
        </p:spPr>
        <p:txBody>
          <a:bodyPr wrap="square">
            <a:spAutoFit/>
          </a:bodyPr>
          <a:lstStyle/>
          <a:p>
            <a:r>
              <a:rPr lang="en-US" sz="6600" b="1" dirty="0"/>
              <a:t>Instead of revenue as the goal, look at community activism, community </a:t>
            </a:r>
            <a:r>
              <a:rPr lang="en-US" sz="6600" b="1" dirty="0" smtClean="0"/>
              <a:t>goodwill as the sustainable </a:t>
            </a:r>
            <a:r>
              <a:rPr lang="en-US" sz="6600" b="1" dirty="0" smtClean="0"/>
              <a:t>results</a:t>
            </a:r>
            <a:endParaRPr lang="en-US" sz="4800" dirty="0"/>
          </a:p>
        </p:txBody>
      </p:sp>
    </p:spTree>
    <p:extLst>
      <p:ext uri="{BB962C8B-B14F-4D97-AF65-F5344CB8AC3E}">
        <p14:creationId xmlns:p14="http://schemas.microsoft.com/office/powerpoint/2010/main" val="1168931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599" y="554196"/>
            <a:ext cx="11658601" cy="3210408"/>
          </a:xfrm>
        </p:spPr>
        <p:txBody>
          <a:bodyPr>
            <a:normAutofit/>
          </a:bodyPr>
          <a:lstStyle/>
          <a:p>
            <a:r>
              <a:rPr lang="en-US" dirty="0" smtClean="0"/>
              <a:t/>
            </a:r>
            <a:br>
              <a:rPr lang="en-US" dirty="0" smtClean="0"/>
            </a:br>
            <a:r>
              <a:rPr lang="en-US" sz="5400" b="1" dirty="0" smtClean="0"/>
              <a:t>Adult learning is problem centered. </a:t>
            </a:r>
            <a:br>
              <a:rPr lang="en-US" sz="5400" b="1" dirty="0" smtClean="0"/>
            </a:br>
            <a:r>
              <a:rPr lang="en-US" sz="1200" b="1" dirty="0" smtClean="0"/>
              <a:t>--</a:t>
            </a:r>
            <a:r>
              <a:rPr lang="en-US" sz="1200" b="1" i="1" dirty="0" smtClean="0"/>
              <a:t>LERN’s Program Management Institute, 1. Learning and Teaching, Page 7</a:t>
            </a:r>
            <a:endParaRPr lang="en-US" sz="5400" b="1" dirty="0"/>
          </a:p>
        </p:txBody>
      </p:sp>
      <p:pic>
        <p:nvPicPr>
          <p:cNvPr id="3" name="Picture 2"/>
          <p:cNvPicPr>
            <a:picLocks noChangeAspect="1"/>
          </p:cNvPicPr>
          <p:nvPr/>
        </p:nvPicPr>
        <p:blipFill>
          <a:blip r:embed="rId2"/>
          <a:stretch>
            <a:fillRect/>
          </a:stretch>
        </p:blipFill>
        <p:spPr>
          <a:xfrm>
            <a:off x="4127707" y="1084104"/>
            <a:ext cx="3038475" cy="1343025"/>
          </a:xfrm>
          <a:prstGeom prst="rect">
            <a:avLst/>
          </a:prstGeom>
        </p:spPr>
      </p:pic>
      <p:sp>
        <p:nvSpPr>
          <p:cNvPr id="5" name="Rectangle 4"/>
          <p:cNvSpPr/>
          <p:nvPr/>
        </p:nvSpPr>
        <p:spPr>
          <a:xfrm>
            <a:off x="1867711" y="4503906"/>
            <a:ext cx="9377463" cy="1015663"/>
          </a:xfrm>
          <a:prstGeom prst="rect">
            <a:avLst/>
          </a:prstGeom>
        </p:spPr>
        <p:txBody>
          <a:bodyPr wrap="square">
            <a:spAutoFit/>
          </a:bodyPr>
          <a:lstStyle/>
          <a:p>
            <a:r>
              <a:rPr lang="en-US" sz="6000" b="1" dirty="0" smtClean="0">
                <a:solidFill>
                  <a:prstClr val="white"/>
                </a:solidFill>
                <a:latin typeface="Calibri Light" panose="020F0302020204030204"/>
                <a:ea typeface="+mj-ea"/>
                <a:cs typeface="+mj-cs"/>
              </a:rPr>
              <a:t>Help people solve problems.</a:t>
            </a:r>
            <a:endParaRPr lang="en-US" dirty="0"/>
          </a:p>
        </p:txBody>
      </p:sp>
    </p:spTree>
    <p:extLst>
      <p:ext uri="{BB962C8B-B14F-4D97-AF65-F5344CB8AC3E}">
        <p14:creationId xmlns:p14="http://schemas.microsoft.com/office/powerpoint/2010/main" val="1823635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99" y="480539"/>
            <a:ext cx="10155668" cy="4708981"/>
          </a:xfrm>
          <a:prstGeom prst="rect">
            <a:avLst/>
          </a:prstGeom>
        </p:spPr>
        <p:txBody>
          <a:bodyPr wrap="square">
            <a:spAutoFit/>
          </a:bodyPr>
          <a:lstStyle/>
          <a:p>
            <a:r>
              <a:rPr lang="en-US" sz="6000" b="1" dirty="0" smtClean="0"/>
              <a:t>Learning without thought is labor lost</a:t>
            </a:r>
          </a:p>
          <a:p>
            <a:endParaRPr lang="en-US" sz="6000" b="1" dirty="0" smtClean="0"/>
          </a:p>
          <a:p>
            <a:r>
              <a:rPr lang="en-US" sz="6000" b="1" dirty="0" smtClean="0"/>
              <a:t>Thought without learning is </a:t>
            </a:r>
            <a:r>
              <a:rPr lang="en-US" sz="6000" b="1" dirty="0" smtClean="0"/>
              <a:t>perilous</a:t>
            </a:r>
            <a:endParaRPr lang="en-US" sz="6000" b="1" dirty="0"/>
          </a:p>
        </p:txBody>
      </p:sp>
    </p:spTree>
    <p:extLst>
      <p:ext uri="{BB962C8B-B14F-4D97-AF65-F5344CB8AC3E}">
        <p14:creationId xmlns:p14="http://schemas.microsoft.com/office/powerpoint/2010/main" val="3739299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Needs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0178" y="97281"/>
            <a:ext cx="5602986" cy="6507203"/>
          </a:xfrm>
          <a:prstGeom prst="rect">
            <a:avLst/>
          </a:prstGeom>
        </p:spPr>
      </p:pic>
    </p:spTree>
    <p:extLst>
      <p:ext uri="{BB962C8B-B14F-4D97-AF65-F5344CB8AC3E}">
        <p14:creationId xmlns:p14="http://schemas.microsoft.com/office/powerpoint/2010/main" val="1610088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2132" y="495830"/>
            <a:ext cx="10126133" cy="5464704"/>
          </a:xfrm>
        </p:spPr>
        <p:txBody>
          <a:bodyPr>
            <a:normAutofit fontScale="90000"/>
          </a:bodyPr>
          <a:lstStyle/>
          <a:p>
            <a:pPr algn="l"/>
            <a:r>
              <a:rPr lang="en-US" b="1" dirty="0"/>
              <a:t>Using the flexibility and adaptability of fee-based non-credit </a:t>
            </a:r>
            <a:r>
              <a:rPr lang="en-US" b="1" dirty="0" smtClean="0"/>
              <a:t>programs, </a:t>
            </a:r>
            <a:br>
              <a:rPr lang="en-US" b="1" dirty="0" smtClean="0"/>
            </a:br>
            <a:r>
              <a:rPr lang="en-US" b="1" dirty="0"/>
              <a:t/>
            </a:r>
            <a:br>
              <a:rPr lang="en-US" b="1" dirty="0"/>
            </a:br>
            <a:r>
              <a:rPr lang="en-US" b="1" dirty="0" smtClean="0"/>
              <a:t>target </a:t>
            </a:r>
            <a:r>
              <a:rPr lang="en-US" b="1" dirty="0"/>
              <a:t>instruction to a designated population with tangible results</a:t>
            </a:r>
            <a:r>
              <a:rPr lang="en-US" dirty="0"/>
              <a:t/>
            </a:r>
            <a:br>
              <a:rPr lang="en-US" dirty="0"/>
            </a:br>
            <a:endParaRPr lang="en-US" dirty="0"/>
          </a:p>
        </p:txBody>
      </p:sp>
    </p:spTree>
    <p:extLst>
      <p:ext uri="{BB962C8B-B14F-4D97-AF65-F5344CB8AC3E}">
        <p14:creationId xmlns:p14="http://schemas.microsoft.com/office/powerpoint/2010/main" val="3387525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64" y="0"/>
            <a:ext cx="10058400" cy="6405189"/>
          </a:xfrm>
          <a:prstGeom prst="rect">
            <a:avLst/>
          </a:prstGeom>
        </p:spPr>
      </p:pic>
    </p:spTree>
    <p:extLst>
      <p:ext uri="{BB962C8B-B14F-4D97-AF65-F5344CB8AC3E}">
        <p14:creationId xmlns:p14="http://schemas.microsoft.com/office/powerpoint/2010/main" val="1953071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23029"/>
            <a:ext cx="9144000" cy="2387600"/>
          </a:xfrm>
        </p:spPr>
        <p:txBody>
          <a:bodyPr>
            <a:normAutofit/>
          </a:bodyPr>
          <a:lstStyle/>
          <a:p>
            <a:r>
              <a:rPr lang="en-US" sz="6600" b="1" dirty="0" smtClean="0"/>
              <a:t>Contract Training for the Community</a:t>
            </a:r>
            <a:endParaRPr lang="en-US" sz="6600" b="1" dirty="0"/>
          </a:p>
        </p:txBody>
      </p:sp>
    </p:spTree>
    <p:extLst>
      <p:ext uri="{BB962C8B-B14F-4D97-AF65-F5344CB8AC3E}">
        <p14:creationId xmlns:p14="http://schemas.microsoft.com/office/powerpoint/2010/main" val="1005267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967" y="580496"/>
            <a:ext cx="10462380" cy="5858933"/>
          </a:xfrm>
          <a:prstGeom prst="rect">
            <a:avLst/>
          </a:prstGeom>
        </p:spPr>
      </p:pic>
    </p:spTree>
    <p:extLst>
      <p:ext uri="{BB962C8B-B14F-4D97-AF65-F5344CB8AC3E}">
        <p14:creationId xmlns:p14="http://schemas.microsoft.com/office/powerpoint/2010/main" val="3421608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Facilitator,</a:t>
            </a:r>
            <a:br>
              <a:rPr lang="en-US" b="1" dirty="0" smtClean="0"/>
            </a:br>
            <a:r>
              <a:rPr lang="en-US" b="1" dirty="0" smtClean="0"/>
              <a:t>Not just a Provider</a:t>
            </a:r>
            <a:endParaRPr lang="en-US" b="1" dirty="0"/>
          </a:p>
        </p:txBody>
      </p:sp>
    </p:spTree>
    <p:extLst>
      <p:ext uri="{BB962C8B-B14F-4D97-AF65-F5344CB8AC3E}">
        <p14:creationId xmlns:p14="http://schemas.microsoft.com/office/powerpoint/2010/main" val="38467691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153</TotalTime>
  <Words>348</Words>
  <Application>Microsoft Office PowerPoint</Application>
  <PresentationFormat>Widescreen</PresentationFormat>
  <Paragraphs>90</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Black</vt:lpstr>
      <vt:lpstr>Calibri</vt:lpstr>
      <vt:lpstr>Calibri Light</vt:lpstr>
      <vt:lpstr>Gill Sans MT</vt:lpstr>
      <vt:lpstr>Times New Roman</vt:lpstr>
      <vt:lpstr>Wingdings</vt:lpstr>
      <vt:lpstr>Office Theme</vt:lpstr>
      <vt:lpstr>Service with a Purpose:  Community Classes That Address Real Needs</vt:lpstr>
      <vt:lpstr>  CA Education Code 78300</vt:lpstr>
      <vt:lpstr> Adult learning is problem centered.  --LERN’s Program Management Institute, 1. Learning and Teaching, Page 7</vt:lpstr>
      <vt:lpstr>Needs</vt:lpstr>
      <vt:lpstr>Using the flexibility and adaptability of fee-based non-credit programs,   target instruction to a designated population with tangible results </vt:lpstr>
      <vt:lpstr>PowerPoint Presentation</vt:lpstr>
      <vt:lpstr>Contract Training for the Community</vt:lpstr>
      <vt:lpstr>PowerPoint Presentation</vt:lpstr>
      <vt:lpstr>Facilitator, Not just a Provider</vt:lpstr>
      <vt:lpstr>Create a dynamic interaction between students and their community</vt:lpstr>
      <vt:lpstr>Why Community Education?</vt:lpstr>
      <vt:lpstr>Fee-based        </vt:lpstr>
      <vt:lpstr>Fee-based Flexible       </vt:lpstr>
      <vt:lpstr>Fee-based Flexible Responsive      </vt:lpstr>
      <vt:lpstr>Fee-based Flexible Responsive Teacher options     </vt:lpstr>
      <vt:lpstr>Fee-based Flexible Responsive Teacher options Sponsorship    </vt:lpstr>
      <vt:lpstr>Fee-based Flexible Responsive Teacher options Sponsorship Access to outside venues   </vt:lpstr>
      <vt:lpstr>Fee-based Flexible Responsive Teacher options Sponsorship Access to outside venues Class structure  </vt:lpstr>
      <vt:lpstr>Fee-based Flexible Responsive Teacher options Sponsorship Access to outside venues Class structure Community outreach </vt:lpstr>
      <vt:lpstr> </vt:lpstr>
      <vt:lpstr> </vt:lpstr>
      <vt:lpstr> </vt:lpstr>
      <vt:lpstr>Older Adults</vt:lpstr>
      <vt:lpstr>The Entire Community</vt:lpstr>
      <vt:lpstr>Veterans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with a Purpose:  Community Classes That Address Real Needs</dc:title>
  <dc:creator>Kendall Harris</dc:creator>
  <cp:lastModifiedBy>Sedor, Betty</cp:lastModifiedBy>
  <cp:revision>29</cp:revision>
  <dcterms:created xsi:type="dcterms:W3CDTF">2019-02-01T18:05:32Z</dcterms:created>
  <dcterms:modified xsi:type="dcterms:W3CDTF">2019-02-06T01:11:00Z</dcterms:modified>
</cp:coreProperties>
</file>