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Lexend Deca" panose="020B0604020202020204" charset="0"/>
      <p:regular r:id="rId28"/>
    </p:embeddedFont>
    <p:embeddedFont>
      <p:font typeface="Trebuchet MS" panose="020B0603020202020204" pitchFamily="34"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
      <p:font typeface="Muli"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2" d="100"/>
          <a:sy n="162" d="100"/>
        </p:scale>
        <p:origin x="1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c4df5c7f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7c4df5c7f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7c4df5c7f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7c4df5c7f2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d102621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d102621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7c4df5c7f2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7c4df5c7f2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Talk about why….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ce58c5d8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7ce58c5d8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7ce58c5d8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7ce58c5d8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7ce58c5d8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7ce58c5d8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7ce58c5d8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7ce58c5d8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the implications? You cannot focus on skills at the expense of soft skills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Have participants discuss this. Now… How often once we finish schooling do we run and write a 5 paragraph essay? Are kids on to us?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WHY do some of these things seem different? What are we doing to make info relevant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In “Growing up Digital,” John Seeley Brown says “The real literacy of tomorrow entails the ability to be your own personal reference librarian – to know how to navigate through confusing, complex information spaces and feel comfortable doing so. Navigation may well be the main form of literacy for the 21</a:t>
            </a:r>
            <a:r>
              <a:rPr lang="en" baseline="30000"/>
              <a:t>st</a:t>
            </a:r>
            <a:r>
              <a:rPr lang="en"/>
              <a:t> century.”</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25"/>
            <a:ext cx="9143957" cy="5143500"/>
          </a:xfrm>
          <a:prstGeom prst="rect">
            <a:avLst/>
          </a:prstGeom>
          <a:noFill/>
          <a:ln>
            <a:noFill/>
          </a:ln>
        </p:spPr>
      </p:pic>
      <p:sp>
        <p:nvSpPr>
          <p:cNvPr id="11" name="Google Shape;11;p2"/>
          <p:cNvSpPr txBox="1">
            <a:spLocks noGrp="1"/>
          </p:cNvSpPr>
          <p:nvPr>
            <p:ph type="ctrTitle"/>
          </p:nvPr>
        </p:nvSpPr>
        <p:spPr>
          <a:xfrm>
            <a:off x="685800" y="1991825"/>
            <a:ext cx="4539000" cy="1159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5000"/>
              <a:buNone/>
              <a:defRPr sz="5000"/>
            </a:lvl1pPr>
            <a:lvl2pPr lvl="1" algn="l">
              <a:lnSpc>
                <a:spcPct val="100000"/>
              </a:lnSpc>
              <a:spcBef>
                <a:spcPts val="0"/>
              </a:spcBef>
              <a:spcAft>
                <a:spcPts val="0"/>
              </a:spcAft>
              <a:buSzPts val="5000"/>
              <a:buNone/>
              <a:defRPr sz="5000"/>
            </a:lvl2pPr>
            <a:lvl3pPr lvl="2" algn="l">
              <a:lnSpc>
                <a:spcPct val="100000"/>
              </a:lnSpc>
              <a:spcBef>
                <a:spcPts val="0"/>
              </a:spcBef>
              <a:spcAft>
                <a:spcPts val="0"/>
              </a:spcAft>
              <a:buSzPts val="5000"/>
              <a:buNone/>
              <a:defRPr sz="5000"/>
            </a:lvl3pPr>
            <a:lvl4pPr lvl="3" algn="l">
              <a:lnSpc>
                <a:spcPct val="100000"/>
              </a:lnSpc>
              <a:spcBef>
                <a:spcPts val="0"/>
              </a:spcBef>
              <a:spcAft>
                <a:spcPts val="0"/>
              </a:spcAft>
              <a:buSzPts val="5000"/>
              <a:buNone/>
              <a:defRPr sz="5000"/>
            </a:lvl4pPr>
            <a:lvl5pPr lvl="4" algn="l">
              <a:lnSpc>
                <a:spcPct val="100000"/>
              </a:lnSpc>
              <a:spcBef>
                <a:spcPts val="0"/>
              </a:spcBef>
              <a:spcAft>
                <a:spcPts val="0"/>
              </a:spcAft>
              <a:buSzPts val="5000"/>
              <a:buNone/>
              <a:defRPr sz="5000"/>
            </a:lvl5pPr>
            <a:lvl6pPr lvl="5" algn="l">
              <a:lnSpc>
                <a:spcPct val="100000"/>
              </a:lnSpc>
              <a:spcBef>
                <a:spcPts val="0"/>
              </a:spcBef>
              <a:spcAft>
                <a:spcPts val="0"/>
              </a:spcAft>
              <a:buSzPts val="5000"/>
              <a:buNone/>
              <a:defRPr sz="5000"/>
            </a:lvl6pPr>
            <a:lvl7pPr lvl="6" algn="l">
              <a:lnSpc>
                <a:spcPct val="100000"/>
              </a:lnSpc>
              <a:spcBef>
                <a:spcPts val="0"/>
              </a:spcBef>
              <a:spcAft>
                <a:spcPts val="0"/>
              </a:spcAft>
              <a:buSzPts val="5000"/>
              <a:buNone/>
              <a:defRPr sz="5000"/>
            </a:lvl7pPr>
            <a:lvl8pPr lvl="7" algn="l">
              <a:lnSpc>
                <a:spcPct val="100000"/>
              </a:lnSpc>
              <a:spcBef>
                <a:spcPts val="0"/>
              </a:spcBef>
              <a:spcAft>
                <a:spcPts val="0"/>
              </a:spcAft>
              <a:buSzPts val="5000"/>
              <a:buNone/>
              <a:defRPr sz="5000"/>
            </a:lvl8pPr>
            <a:lvl9pPr lvl="8" algn="l">
              <a:lnSpc>
                <a:spcPct val="100000"/>
              </a:lnSpc>
              <a:spcBef>
                <a:spcPts val="0"/>
              </a:spcBef>
              <a:spcAft>
                <a:spcPts val="0"/>
              </a:spcAft>
              <a:buSzPts val="5000"/>
              <a:buNone/>
              <a:defRPr sz="5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Small circuit" type="blank">
  <p:cSld name="BLANK">
    <p:spTree>
      <p:nvGrpSpPr>
        <p:cNvPr id="1" name="Shape 47"/>
        <p:cNvGrpSpPr/>
        <p:nvPr/>
      </p:nvGrpSpPr>
      <p:grpSpPr>
        <a:xfrm>
          <a:off x="0" y="0"/>
          <a:ext cx="0" cy="0"/>
          <a:chOff x="0" y="0"/>
          <a:chExt cx="0" cy="0"/>
        </a:xfrm>
      </p:grpSpPr>
      <p:pic>
        <p:nvPicPr>
          <p:cNvPr id="48" name="Google Shape;48;p1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9" name="Google Shape;49;p1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 name="Google Shape;14;p3"/>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5" name="Google Shape;15;p3"/>
          <p:cNvSpPr txBox="1">
            <a:spLocks noGrp="1"/>
          </p:cNvSpPr>
          <p:nvPr>
            <p:ph type="body" idx="1"/>
          </p:nvPr>
        </p:nvSpPr>
        <p:spPr>
          <a:xfrm>
            <a:off x="580550" y="1352550"/>
            <a:ext cx="2841000" cy="3155100"/>
          </a:xfrm>
          <a:prstGeom prst="rect">
            <a:avLst/>
          </a:prstGeom>
          <a:noFill/>
          <a:ln>
            <a:noFill/>
          </a:ln>
        </p:spPr>
        <p:txBody>
          <a:bodyPr spcFirstLastPara="1" wrap="square" lIns="0" tIns="0" rIns="0" bIns="0" anchor="t" anchorCtr="0">
            <a:noAutofit/>
          </a:bodyPr>
          <a:lstStyle>
            <a:lvl1pPr marL="457200" lvl="0" indent="-355600" algn="l">
              <a:lnSpc>
                <a:spcPct val="115000"/>
              </a:lnSpc>
              <a:spcBef>
                <a:spcPts val="600"/>
              </a:spcBef>
              <a:spcAft>
                <a:spcPts val="0"/>
              </a:spcAft>
              <a:buSzPts val="2000"/>
              <a:buChar char="⬡"/>
              <a:defRPr sz="2000"/>
            </a:lvl1pPr>
            <a:lvl2pPr marL="914400" lvl="1" indent="-355600" algn="l">
              <a:lnSpc>
                <a:spcPct val="115000"/>
              </a:lnSpc>
              <a:spcBef>
                <a:spcPts val="0"/>
              </a:spcBef>
              <a:spcAft>
                <a:spcPts val="0"/>
              </a:spcAft>
              <a:buSzPts val="2000"/>
              <a:buChar char="∙"/>
              <a:defRPr sz="2000"/>
            </a:lvl2pPr>
            <a:lvl3pPr marL="1371600" lvl="2" indent="-355600" algn="l">
              <a:lnSpc>
                <a:spcPct val="115000"/>
              </a:lnSpc>
              <a:spcBef>
                <a:spcPts val="0"/>
              </a:spcBef>
              <a:spcAft>
                <a:spcPts val="0"/>
              </a:spcAft>
              <a:buSzPts val="2000"/>
              <a:buChar char="∙"/>
              <a:defRPr sz="2000"/>
            </a:lvl3pPr>
            <a:lvl4pPr marL="1828800" lvl="3" indent="-355600" algn="l">
              <a:lnSpc>
                <a:spcPct val="115000"/>
              </a:lnSpc>
              <a:spcBef>
                <a:spcPts val="0"/>
              </a:spcBef>
              <a:spcAft>
                <a:spcPts val="0"/>
              </a:spcAft>
              <a:buSzPts val="2000"/>
              <a:buChar char="●"/>
              <a:defRPr sz="2000"/>
            </a:lvl4pPr>
            <a:lvl5pPr marL="2286000" lvl="4" indent="-355600" algn="l">
              <a:lnSpc>
                <a:spcPct val="115000"/>
              </a:lnSpc>
              <a:spcBef>
                <a:spcPts val="0"/>
              </a:spcBef>
              <a:spcAft>
                <a:spcPts val="0"/>
              </a:spcAft>
              <a:buSzPts val="2000"/>
              <a:buChar char="○"/>
              <a:defRPr sz="2000"/>
            </a:lvl5pPr>
            <a:lvl6pPr marL="2743200" lvl="5" indent="-355600" algn="l">
              <a:lnSpc>
                <a:spcPct val="115000"/>
              </a:lnSpc>
              <a:spcBef>
                <a:spcPts val="0"/>
              </a:spcBef>
              <a:spcAft>
                <a:spcPts val="0"/>
              </a:spcAft>
              <a:buSzPts val="2000"/>
              <a:buChar char="■"/>
              <a:defRPr sz="2000"/>
            </a:lvl6pPr>
            <a:lvl7pPr marL="3200400" lvl="6" indent="-355600" algn="l">
              <a:lnSpc>
                <a:spcPct val="115000"/>
              </a:lnSpc>
              <a:spcBef>
                <a:spcPts val="0"/>
              </a:spcBef>
              <a:spcAft>
                <a:spcPts val="0"/>
              </a:spcAft>
              <a:buSzPts val="2000"/>
              <a:buChar char="●"/>
              <a:defRPr sz="2000"/>
            </a:lvl7pPr>
            <a:lvl8pPr marL="3657600" lvl="7" indent="-355600" algn="l">
              <a:lnSpc>
                <a:spcPct val="115000"/>
              </a:lnSpc>
              <a:spcBef>
                <a:spcPts val="0"/>
              </a:spcBef>
              <a:spcAft>
                <a:spcPts val="0"/>
              </a:spcAft>
              <a:buSzPts val="2000"/>
              <a:buChar char="○"/>
              <a:defRPr sz="2000"/>
            </a:lvl8pPr>
            <a:lvl9pPr marL="4114800" lvl="8" indent="-355600" algn="l">
              <a:lnSpc>
                <a:spcPct val="115000"/>
              </a:lnSpc>
              <a:spcBef>
                <a:spcPts val="0"/>
              </a:spcBef>
              <a:spcAft>
                <a:spcPts val="0"/>
              </a:spcAft>
              <a:buSzPts val="2000"/>
              <a:buChar char="■"/>
              <a:defRPr sz="2000"/>
            </a:lvl9pPr>
          </a:lstStyle>
          <a:p>
            <a:endParaRPr/>
          </a:p>
        </p:txBody>
      </p:sp>
      <p:sp>
        <p:nvSpPr>
          <p:cNvPr id="16" name="Google Shape;16;p3"/>
          <p:cNvSpPr txBox="1">
            <a:spLocks noGrp="1"/>
          </p:cNvSpPr>
          <p:nvPr>
            <p:ph type="body" idx="2"/>
          </p:nvPr>
        </p:nvSpPr>
        <p:spPr>
          <a:xfrm>
            <a:off x="3753943" y="1352550"/>
            <a:ext cx="2841000" cy="3155100"/>
          </a:xfrm>
          <a:prstGeom prst="rect">
            <a:avLst/>
          </a:prstGeom>
          <a:noFill/>
          <a:ln>
            <a:noFill/>
          </a:ln>
        </p:spPr>
        <p:txBody>
          <a:bodyPr spcFirstLastPara="1" wrap="square" lIns="0" tIns="0" rIns="0" bIns="0" anchor="t" anchorCtr="0">
            <a:noAutofit/>
          </a:bodyPr>
          <a:lstStyle>
            <a:lvl1pPr marL="457200" lvl="0" indent="-355600" algn="l">
              <a:lnSpc>
                <a:spcPct val="115000"/>
              </a:lnSpc>
              <a:spcBef>
                <a:spcPts val="600"/>
              </a:spcBef>
              <a:spcAft>
                <a:spcPts val="0"/>
              </a:spcAft>
              <a:buSzPts val="2000"/>
              <a:buChar char="⬡"/>
              <a:defRPr sz="2000"/>
            </a:lvl1pPr>
            <a:lvl2pPr marL="914400" lvl="1" indent="-355600" algn="l">
              <a:lnSpc>
                <a:spcPct val="115000"/>
              </a:lnSpc>
              <a:spcBef>
                <a:spcPts val="0"/>
              </a:spcBef>
              <a:spcAft>
                <a:spcPts val="0"/>
              </a:spcAft>
              <a:buSzPts val="2000"/>
              <a:buChar char="∙"/>
              <a:defRPr sz="2000"/>
            </a:lvl2pPr>
            <a:lvl3pPr marL="1371600" lvl="2" indent="-355600" algn="l">
              <a:lnSpc>
                <a:spcPct val="115000"/>
              </a:lnSpc>
              <a:spcBef>
                <a:spcPts val="0"/>
              </a:spcBef>
              <a:spcAft>
                <a:spcPts val="0"/>
              </a:spcAft>
              <a:buSzPts val="2000"/>
              <a:buChar char="∙"/>
              <a:defRPr sz="2000"/>
            </a:lvl3pPr>
            <a:lvl4pPr marL="1828800" lvl="3" indent="-355600" algn="l">
              <a:lnSpc>
                <a:spcPct val="115000"/>
              </a:lnSpc>
              <a:spcBef>
                <a:spcPts val="0"/>
              </a:spcBef>
              <a:spcAft>
                <a:spcPts val="0"/>
              </a:spcAft>
              <a:buSzPts val="2000"/>
              <a:buChar char="●"/>
              <a:defRPr sz="2000"/>
            </a:lvl4pPr>
            <a:lvl5pPr marL="2286000" lvl="4" indent="-355600" algn="l">
              <a:lnSpc>
                <a:spcPct val="115000"/>
              </a:lnSpc>
              <a:spcBef>
                <a:spcPts val="0"/>
              </a:spcBef>
              <a:spcAft>
                <a:spcPts val="0"/>
              </a:spcAft>
              <a:buSzPts val="2000"/>
              <a:buChar char="○"/>
              <a:defRPr sz="2000"/>
            </a:lvl5pPr>
            <a:lvl6pPr marL="2743200" lvl="5" indent="-355600" algn="l">
              <a:lnSpc>
                <a:spcPct val="115000"/>
              </a:lnSpc>
              <a:spcBef>
                <a:spcPts val="0"/>
              </a:spcBef>
              <a:spcAft>
                <a:spcPts val="0"/>
              </a:spcAft>
              <a:buSzPts val="2000"/>
              <a:buChar char="■"/>
              <a:defRPr sz="2000"/>
            </a:lvl6pPr>
            <a:lvl7pPr marL="3200400" lvl="6" indent="-355600" algn="l">
              <a:lnSpc>
                <a:spcPct val="115000"/>
              </a:lnSpc>
              <a:spcBef>
                <a:spcPts val="0"/>
              </a:spcBef>
              <a:spcAft>
                <a:spcPts val="0"/>
              </a:spcAft>
              <a:buSzPts val="2000"/>
              <a:buChar char="●"/>
              <a:defRPr sz="2000"/>
            </a:lvl7pPr>
            <a:lvl8pPr marL="3657600" lvl="7" indent="-355600" algn="l">
              <a:lnSpc>
                <a:spcPct val="115000"/>
              </a:lnSpc>
              <a:spcBef>
                <a:spcPts val="0"/>
              </a:spcBef>
              <a:spcAft>
                <a:spcPts val="0"/>
              </a:spcAft>
              <a:buSzPts val="2000"/>
              <a:buChar char="○"/>
              <a:defRPr sz="2000"/>
            </a:lvl8pPr>
            <a:lvl9pPr marL="4114800" lvl="8" indent="-355600" algn="l">
              <a:lnSpc>
                <a:spcPct val="115000"/>
              </a:lnSpc>
              <a:spcBef>
                <a:spcPts val="0"/>
              </a:spcBef>
              <a:spcAft>
                <a:spcPts val="0"/>
              </a:spcAft>
              <a:buSzPts val="2000"/>
              <a:buChar char="■"/>
              <a:defRPr sz="2000"/>
            </a:lvl9pPr>
          </a:lstStyle>
          <a:p>
            <a:endParaRPr/>
          </a:p>
        </p:txBody>
      </p:sp>
      <p:sp>
        <p:nvSpPr>
          <p:cNvPr id="17" name="Google Shape;17;p3"/>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0" name="Google Shape;20;p4"/>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1" name="Google Shape;21;p4"/>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 Big circuit">
  <p:cSld name="BLANK_1">
    <p:spTree>
      <p:nvGrpSpPr>
        <p:cNvPr id="1" name="Shape 22"/>
        <p:cNvGrpSpPr/>
        <p:nvPr/>
      </p:nvGrpSpPr>
      <p:grpSpPr>
        <a:xfrm>
          <a:off x="0" y="0"/>
          <a:ext cx="0" cy="0"/>
          <a:chOff x="0" y="0"/>
          <a:chExt cx="0" cy="0"/>
        </a:xfrm>
      </p:grpSpPr>
      <p:pic>
        <p:nvPicPr>
          <p:cNvPr id="23" name="Google Shape;23;p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4" name="Google Shape;24;p5"/>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
        <p:cNvGrpSpPr/>
        <p:nvPr/>
      </p:nvGrpSpPr>
      <p:grpSpPr>
        <a:xfrm>
          <a:off x="0" y="0"/>
          <a:ext cx="0" cy="0"/>
          <a:chOff x="0" y="0"/>
          <a:chExt cx="0" cy="0"/>
        </a:xfrm>
      </p:grpSpPr>
      <p:pic>
        <p:nvPicPr>
          <p:cNvPr id="26" name="Google Shape;26;p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7" name="Google Shape;27;p6"/>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8" name="Google Shape;28;p6"/>
          <p:cNvSpPr txBox="1">
            <a:spLocks noGrp="1"/>
          </p:cNvSpPr>
          <p:nvPr>
            <p:ph type="body" idx="1"/>
          </p:nvPr>
        </p:nvSpPr>
        <p:spPr>
          <a:xfrm>
            <a:off x="580550" y="1352550"/>
            <a:ext cx="6014400" cy="3161700"/>
          </a:xfrm>
          <a:prstGeom prst="rect">
            <a:avLst/>
          </a:prstGeom>
          <a:noFill/>
          <a:ln>
            <a:noFill/>
          </a:ln>
        </p:spPr>
        <p:txBody>
          <a:bodyPr spcFirstLastPara="1" wrap="square" lIns="0" tIns="0" rIns="0" bIns="0" anchor="t" anchorCtr="0">
            <a:noAutofit/>
          </a:bodyPr>
          <a:lstStyle>
            <a:lvl1pPr marL="457200" lvl="0" indent="-381000" algn="l">
              <a:lnSpc>
                <a:spcPct val="115000"/>
              </a:lnSpc>
              <a:spcBef>
                <a:spcPts val="600"/>
              </a:spcBef>
              <a:spcAft>
                <a:spcPts val="0"/>
              </a:spcAft>
              <a:buSzPts val="2400"/>
              <a:buChar char="⬡"/>
              <a:defRPr/>
            </a:lvl1pPr>
            <a:lvl2pPr marL="914400" lvl="1" indent="-381000" algn="l">
              <a:lnSpc>
                <a:spcPct val="115000"/>
              </a:lnSpc>
              <a:spcBef>
                <a:spcPts val="0"/>
              </a:spcBef>
              <a:spcAft>
                <a:spcPts val="0"/>
              </a:spcAft>
              <a:buSzPts val="2400"/>
              <a:buChar char="∙"/>
              <a:defRPr/>
            </a:lvl2pPr>
            <a:lvl3pPr marL="1371600" lvl="2" indent="-381000" algn="l">
              <a:lnSpc>
                <a:spcPct val="115000"/>
              </a:lnSpc>
              <a:spcBef>
                <a:spcPts val="0"/>
              </a:spcBef>
              <a:spcAft>
                <a:spcPts val="0"/>
              </a:spcAft>
              <a:buSzPts val="2400"/>
              <a:buChar char="∙"/>
              <a:defRPr/>
            </a:lvl3pPr>
            <a:lvl4pPr marL="1828800" lvl="3" indent="-381000" algn="l">
              <a:lnSpc>
                <a:spcPct val="115000"/>
              </a:lnSpc>
              <a:spcBef>
                <a:spcPts val="0"/>
              </a:spcBef>
              <a:spcAft>
                <a:spcPts val="0"/>
              </a:spcAft>
              <a:buSzPts val="2400"/>
              <a:buChar char="●"/>
              <a:defRPr/>
            </a:lvl4pPr>
            <a:lvl5pPr marL="2286000" lvl="4" indent="-381000" algn="l">
              <a:lnSpc>
                <a:spcPct val="115000"/>
              </a:lnSpc>
              <a:spcBef>
                <a:spcPts val="0"/>
              </a:spcBef>
              <a:spcAft>
                <a:spcPts val="0"/>
              </a:spcAft>
              <a:buSzPts val="2400"/>
              <a:buChar char="○"/>
              <a:defRPr/>
            </a:lvl5pPr>
            <a:lvl6pPr marL="2743200" lvl="5" indent="-381000" algn="l">
              <a:lnSpc>
                <a:spcPct val="115000"/>
              </a:lnSpc>
              <a:spcBef>
                <a:spcPts val="0"/>
              </a:spcBef>
              <a:spcAft>
                <a:spcPts val="0"/>
              </a:spcAft>
              <a:buSzPts val="2400"/>
              <a:buChar char="■"/>
              <a:defRPr/>
            </a:lvl6pPr>
            <a:lvl7pPr marL="3200400" lvl="6" indent="-381000" algn="l">
              <a:lnSpc>
                <a:spcPct val="115000"/>
              </a:lnSpc>
              <a:spcBef>
                <a:spcPts val="0"/>
              </a:spcBef>
              <a:spcAft>
                <a:spcPts val="0"/>
              </a:spcAft>
              <a:buSzPts val="2400"/>
              <a:buChar char="●"/>
              <a:defRPr/>
            </a:lvl7pPr>
            <a:lvl8pPr marL="3657600" lvl="7" indent="-381000" algn="l">
              <a:lnSpc>
                <a:spcPct val="115000"/>
              </a:lnSpc>
              <a:spcBef>
                <a:spcPts val="0"/>
              </a:spcBef>
              <a:spcAft>
                <a:spcPts val="0"/>
              </a:spcAft>
              <a:buSzPts val="2400"/>
              <a:buChar char="○"/>
              <a:defRPr/>
            </a:lvl8pPr>
            <a:lvl9pPr marL="4114800" lvl="8" indent="-381000" algn="l">
              <a:lnSpc>
                <a:spcPct val="115000"/>
              </a:lnSpc>
              <a:spcBef>
                <a:spcPts val="0"/>
              </a:spcBef>
              <a:spcAft>
                <a:spcPts val="0"/>
              </a:spcAft>
              <a:buSzPts val="2400"/>
              <a:buChar char="■"/>
              <a:defRPr/>
            </a:lvl9pPr>
          </a:lstStyle>
          <a:p>
            <a:endParaRPr/>
          </a:p>
        </p:txBody>
      </p:sp>
      <p:sp>
        <p:nvSpPr>
          <p:cNvPr id="29" name="Google Shape;29;p6"/>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0"/>
        <p:cNvGrpSpPr/>
        <p:nvPr/>
      </p:nvGrpSpPr>
      <p:grpSpPr>
        <a:xfrm>
          <a:off x="0" y="0"/>
          <a:ext cx="0" cy="0"/>
          <a:chOff x="0" y="0"/>
          <a:chExt cx="0" cy="0"/>
        </a:xfrm>
      </p:grpSpPr>
      <p:pic>
        <p:nvPicPr>
          <p:cNvPr id="31" name="Google Shape;31;p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2" name="Google Shape;32;p7"/>
          <p:cNvSpPr txBox="1">
            <a:spLocks noGrp="1"/>
          </p:cNvSpPr>
          <p:nvPr>
            <p:ph type="ctrTitle"/>
          </p:nvPr>
        </p:nvSpPr>
        <p:spPr>
          <a:xfrm>
            <a:off x="685800" y="1659550"/>
            <a:ext cx="4263900" cy="1159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33" name="Google Shape;33;p7"/>
          <p:cNvSpPr txBox="1">
            <a:spLocks noGrp="1"/>
          </p:cNvSpPr>
          <p:nvPr>
            <p:ph type="subTitle" idx="1"/>
          </p:nvPr>
        </p:nvSpPr>
        <p:spPr>
          <a:xfrm>
            <a:off x="685800" y="2916254"/>
            <a:ext cx="4263900" cy="7848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chemeClr val="accent4"/>
              </a:buClr>
              <a:buSzPts val="1800"/>
              <a:buNone/>
              <a:defRPr sz="1800">
                <a:solidFill>
                  <a:schemeClr val="accent4"/>
                </a:solidFill>
              </a:defRPr>
            </a:lvl1pPr>
            <a:lvl2pPr lvl="1" algn="l">
              <a:lnSpc>
                <a:spcPct val="115000"/>
              </a:lnSpc>
              <a:spcBef>
                <a:spcPts val="0"/>
              </a:spcBef>
              <a:spcAft>
                <a:spcPts val="0"/>
              </a:spcAft>
              <a:buClr>
                <a:schemeClr val="accent4"/>
              </a:buClr>
              <a:buSzPts val="1800"/>
              <a:buNone/>
              <a:defRPr sz="1800">
                <a:solidFill>
                  <a:schemeClr val="accent4"/>
                </a:solidFill>
              </a:defRPr>
            </a:lvl2pPr>
            <a:lvl3pPr lvl="2" algn="l">
              <a:lnSpc>
                <a:spcPct val="115000"/>
              </a:lnSpc>
              <a:spcBef>
                <a:spcPts val="0"/>
              </a:spcBef>
              <a:spcAft>
                <a:spcPts val="0"/>
              </a:spcAft>
              <a:buClr>
                <a:schemeClr val="accent4"/>
              </a:buClr>
              <a:buSzPts val="1800"/>
              <a:buNone/>
              <a:defRPr sz="1800">
                <a:solidFill>
                  <a:schemeClr val="accent4"/>
                </a:solidFill>
              </a:defRPr>
            </a:lvl3pPr>
            <a:lvl4pPr lvl="3" algn="l">
              <a:lnSpc>
                <a:spcPct val="115000"/>
              </a:lnSpc>
              <a:spcBef>
                <a:spcPts val="0"/>
              </a:spcBef>
              <a:spcAft>
                <a:spcPts val="0"/>
              </a:spcAft>
              <a:buClr>
                <a:schemeClr val="accent4"/>
              </a:buClr>
              <a:buSzPts val="1800"/>
              <a:buNone/>
              <a:defRPr sz="1800">
                <a:solidFill>
                  <a:schemeClr val="accent4"/>
                </a:solidFill>
              </a:defRPr>
            </a:lvl4pPr>
            <a:lvl5pPr lvl="4" algn="l">
              <a:lnSpc>
                <a:spcPct val="115000"/>
              </a:lnSpc>
              <a:spcBef>
                <a:spcPts val="0"/>
              </a:spcBef>
              <a:spcAft>
                <a:spcPts val="0"/>
              </a:spcAft>
              <a:buClr>
                <a:schemeClr val="accent4"/>
              </a:buClr>
              <a:buSzPts val="1800"/>
              <a:buNone/>
              <a:defRPr sz="1800">
                <a:solidFill>
                  <a:schemeClr val="accent4"/>
                </a:solidFill>
              </a:defRPr>
            </a:lvl5pPr>
            <a:lvl6pPr lvl="5" algn="l">
              <a:lnSpc>
                <a:spcPct val="115000"/>
              </a:lnSpc>
              <a:spcBef>
                <a:spcPts val="0"/>
              </a:spcBef>
              <a:spcAft>
                <a:spcPts val="0"/>
              </a:spcAft>
              <a:buClr>
                <a:schemeClr val="accent4"/>
              </a:buClr>
              <a:buSzPts val="1800"/>
              <a:buNone/>
              <a:defRPr sz="1800">
                <a:solidFill>
                  <a:schemeClr val="accent4"/>
                </a:solidFill>
              </a:defRPr>
            </a:lvl6pPr>
            <a:lvl7pPr lvl="6" algn="l">
              <a:lnSpc>
                <a:spcPct val="115000"/>
              </a:lnSpc>
              <a:spcBef>
                <a:spcPts val="0"/>
              </a:spcBef>
              <a:spcAft>
                <a:spcPts val="0"/>
              </a:spcAft>
              <a:buClr>
                <a:schemeClr val="accent4"/>
              </a:buClr>
              <a:buSzPts val="1800"/>
              <a:buNone/>
              <a:defRPr sz="1800">
                <a:solidFill>
                  <a:schemeClr val="accent4"/>
                </a:solidFill>
              </a:defRPr>
            </a:lvl7pPr>
            <a:lvl8pPr lvl="7" algn="l">
              <a:lnSpc>
                <a:spcPct val="115000"/>
              </a:lnSpc>
              <a:spcBef>
                <a:spcPts val="0"/>
              </a:spcBef>
              <a:spcAft>
                <a:spcPts val="0"/>
              </a:spcAft>
              <a:buClr>
                <a:schemeClr val="accent4"/>
              </a:buClr>
              <a:buSzPts val="1800"/>
              <a:buNone/>
              <a:defRPr sz="1800">
                <a:solidFill>
                  <a:schemeClr val="accent4"/>
                </a:solidFill>
              </a:defRPr>
            </a:lvl8pPr>
            <a:lvl9pPr lvl="8" algn="l">
              <a:lnSpc>
                <a:spcPct val="115000"/>
              </a:lnSpc>
              <a:spcBef>
                <a:spcPts val="0"/>
              </a:spcBef>
              <a:spcAft>
                <a:spcPts val="0"/>
              </a:spcAft>
              <a:buClr>
                <a:schemeClr val="accent4"/>
              </a:buClr>
              <a:buSzPts val="1800"/>
              <a:buNone/>
              <a:defRPr sz="1800">
                <a:solidFill>
                  <a:schemeClr val="accent4"/>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34"/>
        <p:cNvGrpSpPr/>
        <p:nvPr/>
      </p:nvGrpSpPr>
      <p:grpSpPr>
        <a:xfrm>
          <a:off x="0" y="0"/>
          <a:ext cx="0" cy="0"/>
          <a:chOff x="0" y="0"/>
          <a:chExt cx="0" cy="0"/>
        </a:xfrm>
      </p:grpSpPr>
      <p:sp>
        <p:nvSpPr>
          <p:cNvPr id="35" name="Google Shape;35;p8"/>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6"/>
        <p:cNvGrpSpPr/>
        <p:nvPr/>
      </p:nvGrpSpPr>
      <p:grpSpPr>
        <a:xfrm>
          <a:off x="0" y="0"/>
          <a:ext cx="0" cy="0"/>
          <a:chOff x="0" y="0"/>
          <a:chExt cx="0" cy="0"/>
        </a:xfrm>
      </p:grpSpPr>
      <p:pic>
        <p:nvPicPr>
          <p:cNvPr id="37" name="Google Shape;37;p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8" name="Google Shape;38;p9"/>
          <p:cNvSpPr txBox="1">
            <a:spLocks noGrp="1"/>
          </p:cNvSpPr>
          <p:nvPr>
            <p:ph type="title"/>
          </p:nvPr>
        </p:nvSpPr>
        <p:spPr>
          <a:xfrm>
            <a:off x="580550" y="205975"/>
            <a:ext cx="6405600" cy="8574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9" name="Google Shape;39;p9"/>
          <p:cNvSpPr txBox="1">
            <a:spLocks noGrp="1"/>
          </p:cNvSpPr>
          <p:nvPr>
            <p:ph type="body" idx="1"/>
          </p:nvPr>
        </p:nvSpPr>
        <p:spPr>
          <a:xfrm>
            <a:off x="580550" y="1352550"/>
            <a:ext cx="2005800" cy="3202200"/>
          </a:xfrm>
          <a:prstGeom prst="rect">
            <a:avLst/>
          </a:prstGeom>
          <a:noFill/>
          <a:ln>
            <a:noFill/>
          </a:ln>
        </p:spPr>
        <p:txBody>
          <a:bodyPr spcFirstLastPara="1" wrap="square" lIns="0" tIns="0" rIns="0" bIns="0" anchor="t" anchorCtr="0">
            <a:noAutofit/>
          </a:bodyPr>
          <a:lstStyle>
            <a:lvl1pPr marL="457200" lvl="0" indent="-330200" algn="l">
              <a:lnSpc>
                <a:spcPct val="115000"/>
              </a:lnSpc>
              <a:spcBef>
                <a:spcPts val="60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0" name="Google Shape;40;p9"/>
          <p:cNvSpPr txBox="1">
            <a:spLocks noGrp="1"/>
          </p:cNvSpPr>
          <p:nvPr>
            <p:ph type="body" idx="2"/>
          </p:nvPr>
        </p:nvSpPr>
        <p:spPr>
          <a:xfrm>
            <a:off x="2780447" y="1352550"/>
            <a:ext cx="2005800" cy="3202200"/>
          </a:xfrm>
          <a:prstGeom prst="rect">
            <a:avLst/>
          </a:prstGeom>
          <a:noFill/>
          <a:ln>
            <a:noFill/>
          </a:ln>
        </p:spPr>
        <p:txBody>
          <a:bodyPr spcFirstLastPara="1" wrap="square" lIns="0" tIns="0" rIns="0" bIns="0" anchor="t" anchorCtr="0">
            <a:noAutofit/>
          </a:bodyPr>
          <a:lstStyle>
            <a:lvl1pPr marL="457200" lvl="0" indent="-330200" algn="l">
              <a:lnSpc>
                <a:spcPct val="115000"/>
              </a:lnSpc>
              <a:spcBef>
                <a:spcPts val="60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1" name="Google Shape;41;p9"/>
          <p:cNvSpPr txBox="1">
            <a:spLocks noGrp="1"/>
          </p:cNvSpPr>
          <p:nvPr>
            <p:ph type="body" idx="3"/>
          </p:nvPr>
        </p:nvSpPr>
        <p:spPr>
          <a:xfrm>
            <a:off x="4980344" y="1352550"/>
            <a:ext cx="2005800" cy="3202200"/>
          </a:xfrm>
          <a:prstGeom prst="rect">
            <a:avLst/>
          </a:prstGeom>
          <a:noFill/>
          <a:ln>
            <a:noFill/>
          </a:ln>
        </p:spPr>
        <p:txBody>
          <a:bodyPr spcFirstLastPara="1" wrap="square" lIns="0" tIns="0" rIns="0" bIns="0" anchor="t" anchorCtr="0">
            <a:noAutofit/>
          </a:bodyPr>
          <a:lstStyle>
            <a:lvl1pPr marL="457200" lvl="0" indent="-330200" algn="l">
              <a:lnSpc>
                <a:spcPct val="115000"/>
              </a:lnSpc>
              <a:spcBef>
                <a:spcPts val="60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2" name="Google Shape;42;p9"/>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pic>
        <p:nvPicPr>
          <p:cNvPr id="44" name="Google Shape;44;p1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5" name="Google Shape;45;p10"/>
          <p:cNvSpPr txBox="1">
            <a:spLocks noGrp="1"/>
          </p:cNvSpPr>
          <p:nvPr>
            <p:ph type="body" idx="1"/>
          </p:nvPr>
        </p:nvSpPr>
        <p:spPr>
          <a:xfrm>
            <a:off x="580550" y="4406300"/>
            <a:ext cx="6135900" cy="519600"/>
          </a:xfrm>
          <a:prstGeom prst="rect">
            <a:avLst/>
          </a:prstGeom>
          <a:noFill/>
          <a:ln>
            <a:noFill/>
          </a:ln>
        </p:spPr>
        <p:txBody>
          <a:bodyPr spcFirstLastPara="1" wrap="square" lIns="0" tIns="0" rIns="0" bIns="0" anchor="t" anchorCtr="0">
            <a:noAutofit/>
          </a:bodyPr>
          <a:lstStyle>
            <a:lvl1pPr marL="457200" lvl="0" indent="-228600" algn="l">
              <a:lnSpc>
                <a:spcPct val="115000"/>
              </a:lnSpc>
              <a:spcBef>
                <a:spcPts val="360"/>
              </a:spcBef>
              <a:spcAft>
                <a:spcPts val="0"/>
              </a:spcAft>
              <a:buSzPts val="1400"/>
              <a:buNone/>
              <a:defRPr sz="1400"/>
            </a:lvl1pPr>
          </a:lstStyle>
          <a:p>
            <a:endParaRPr/>
          </a:p>
        </p:txBody>
      </p:sp>
      <p:sp>
        <p:nvSpPr>
          <p:cNvPr id="46" name="Google Shape;46;p10"/>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A458FF"/>
            </a:gs>
            <a:gs pos="39000">
              <a:srgbClr val="3544FF"/>
            </a:gs>
            <a:gs pos="100000">
              <a:srgbClr val="0A2F9E"/>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580550" y="1352550"/>
            <a:ext cx="6014400" cy="3161700"/>
          </a:xfrm>
          <a:prstGeom prst="rect">
            <a:avLst/>
          </a:prstGeom>
          <a:noFill/>
          <a:ln>
            <a:noFill/>
          </a:ln>
        </p:spPr>
        <p:txBody>
          <a:bodyPr spcFirstLastPara="1" wrap="square" lIns="0" tIns="0" rIns="0" bIns="0" anchor="t" anchorCtr="0">
            <a:noAutofit/>
          </a:bodyPr>
          <a:lstStyle>
            <a:lvl1pPr marL="457200" marR="0" lvl="0" indent="-342900" algn="l" rtl="0">
              <a:lnSpc>
                <a:spcPct val="115000"/>
              </a:lnSpc>
              <a:spcBef>
                <a:spcPts val="600"/>
              </a:spcBef>
              <a:spcAft>
                <a:spcPts val="0"/>
              </a:spcAft>
              <a:buClr>
                <a:schemeClr val="accent5"/>
              </a:buClr>
              <a:buSzPts val="1800"/>
              <a:buFont typeface="Muli"/>
              <a:buChar char="⬡"/>
              <a:defRPr sz="2400" b="0" i="0" u="none" strike="noStrike" cap="none">
                <a:solidFill>
                  <a:schemeClr val="lt1"/>
                </a:solidFill>
                <a:latin typeface="Muli"/>
                <a:ea typeface="Muli"/>
                <a:cs typeface="Muli"/>
                <a:sym typeface="Muli"/>
              </a:defRPr>
            </a:lvl1pPr>
            <a:lvl2pPr marL="914400" marR="0" lvl="1" indent="-381000" algn="l" rtl="0">
              <a:lnSpc>
                <a:spcPct val="115000"/>
              </a:lnSpc>
              <a:spcBef>
                <a:spcPts val="0"/>
              </a:spcBef>
              <a:spcAft>
                <a:spcPts val="0"/>
              </a:spcAft>
              <a:buClr>
                <a:schemeClr val="accent5"/>
              </a:buClr>
              <a:buSzPts val="2400"/>
              <a:buFont typeface="Muli"/>
              <a:buChar char="∙"/>
              <a:defRPr sz="2400" b="0" i="0" u="none" strike="noStrike" cap="none">
                <a:solidFill>
                  <a:schemeClr val="lt1"/>
                </a:solidFill>
                <a:latin typeface="Muli"/>
                <a:ea typeface="Muli"/>
                <a:cs typeface="Muli"/>
                <a:sym typeface="Muli"/>
              </a:defRPr>
            </a:lvl2pPr>
            <a:lvl3pPr marL="1371600" marR="0" lvl="2" indent="-381000" algn="l" rtl="0">
              <a:lnSpc>
                <a:spcPct val="115000"/>
              </a:lnSpc>
              <a:spcBef>
                <a:spcPts val="0"/>
              </a:spcBef>
              <a:spcAft>
                <a:spcPts val="0"/>
              </a:spcAft>
              <a:buClr>
                <a:schemeClr val="accent5"/>
              </a:buClr>
              <a:buSzPts val="2400"/>
              <a:buFont typeface="Muli"/>
              <a:buChar char="∙"/>
              <a:defRPr sz="2400" b="0" i="0" u="none" strike="noStrike" cap="none">
                <a:solidFill>
                  <a:schemeClr val="lt1"/>
                </a:solidFill>
                <a:latin typeface="Muli"/>
                <a:ea typeface="Muli"/>
                <a:cs typeface="Muli"/>
                <a:sym typeface="Muli"/>
              </a:defRPr>
            </a:lvl3pPr>
            <a:lvl4pPr marL="1828800" marR="0" lvl="3" indent="-381000" algn="l" rtl="0">
              <a:lnSpc>
                <a:spcPct val="115000"/>
              </a:lnSpc>
              <a:spcBef>
                <a:spcPts val="0"/>
              </a:spcBef>
              <a:spcAft>
                <a:spcPts val="0"/>
              </a:spcAft>
              <a:buClr>
                <a:schemeClr val="lt1"/>
              </a:buClr>
              <a:buSzPts val="2400"/>
              <a:buFont typeface="Muli"/>
              <a:buChar char="●"/>
              <a:defRPr sz="2400" b="0" i="0" u="none" strike="noStrike" cap="none">
                <a:solidFill>
                  <a:schemeClr val="lt1"/>
                </a:solidFill>
                <a:latin typeface="Muli"/>
                <a:ea typeface="Muli"/>
                <a:cs typeface="Muli"/>
                <a:sym typeface="Muli"/>
              </a:defRPr>
            </a:lvl4pPr>
            <a:lvl5pPr marL="2286000" marR="0" lvl="4" indent="-381000" algn="l" rtl="0">
              <a:lnSpc>
                <a:spcPct val="115000"/>
              </a:lnSpc>
              <a:spcBef>
                <a:spcPts val="0"/>
              </a:spcBef>
              <a:spcAft>
                <a:spcPts val="0"/>
              </a:spcAft>
              <a:buClr>
                <a:schemeClr val="lt1"/>
              </a:buClr>
              <a:buSzPts val="2400"/>
              <a:buFont typeface="Muli"/>
              <a:buChar char="○"/>
              <a:defRPr sz="2400" b="0" i="0" u="none" strike="noStrike" cap="none">
                <a:solidFill>
                  <a:schemeClr val="lt1"/>
                </a:solidFill>
                <a:latin typeface="Muli"/>
                <a:ea typeface="Muli"/>
                <a:cs typeface="Muli"/>
                <a:sym typeface="Muli"/>
              </a:defRPr>
            </a:lvl5pPr>
            <a:lvl6pPr marL="2743200" marR="0" lvl="5" indent="-381000" algn="l" rtl="0">
              <a:lnSpc>
                <a:spcPct val="115000"/>
              </a:lnSpc>
              <a:spcBef>
                <a:spcPts val="0"/>
              </a:spcBef>
              <a:spcAft>
                <a:spcPts val="0"/>
              </a:spcAft>
              <a:buClr>
                <a:schemeClr val="lt1"/>
              </a:buClr>
              <a:buSzPts val="2400"/>
              <a:buFont typeface="Muli"/>
              <a:buChar char="■"/>
              <a:defRPr sz="2400" b="0" i="0" u="none" strike="noStrike" cap="none">
                <a:solidFill>
                  <a:schemeClr val="lt1"/>
                </a:solidFill>
                <a:latin typeface="Muli"/>
                <a:ea typeface="Muli"/>
                <a:cs typeface="Muli"/>
                <a:sym typeface="Muli"/>
              </a:defRPr>
            </a:lvl6pPr>
            <a:lvl7pPr marL="3200400" marR="0" lvl="6" indent="-381000" algn="l" rtl="0">
              <a:lnSpc>
                <a:spcPct val="115000"/>
              </a:lnSpc>
              <a:spcBef>
                <a:spcPts val="0"/>
              </a:spcBef>
              <a:spcAft>
                <a:spcPts val="0"/>
              </a:spcAft>
              <a:buClr>
                <a:schemeClr val="lt1"/>
              </a:buClr>
              <a:buSzPts val="2400"/>
              <a:buFont typeface="Muli"/>
              <a:buChar char="●"/>
              <a:defRPr sz="2400" b="0" i="0" u="none" strike="noStrike" cap="none">
                <a:solidFill>
                  <a:schemeClr val="lt1"/>
                </a:solidFill>
                <a:latin typeface="Muli"/>
                <a:ea typeface="Muli"/>
                <a:cs typeface="Muli"/>
                <a:sym typeface="Muli"/>
              </a:defRPr>
            </a:lvl7pPr>
            <a:lvl8pPr marL="3657600" marR="0" lvl="7" indent="-381000" algn="l" rtl="0">
              <a:lnSpc>
                <a:spcPct val="115000"/>
              </a:lnSpc>
              <a:spcBef>
                <a:spcPts val="0"/>
              </a:spcBef>
              <a:spcAft>
                <a:spcPts val="0"/>
              </a:spcAft>
              <a:buClr>
                <a:schemeClr val="lt1"/>
              </a:buClr>
              <a:buSzPts val="2400"/>
              <a:buFont typeface="Muli"/>
              <a:buChar char="○"/>
              <a:defRPr sz="2400" b="0" i="0" u="none" strike="noStrike" cap="none">
                <a:solidFill>
                  <a:schemeClr val="lt1"/>
                </a:solidFill>
                <a:latin typeface="Muli"/>
                <a:ea typeface="Muli"/>
                <a:cs typeface="Muli"/>
                <a:sym typeface="Muli"/>
              </a:defRPr>
            </a:lvl8pPr>
            <a:lvl9pPr marL="4114800" marR="0" lvl="8" indent="-381000" algn="l" rtl="0">
              <a:lnSpc>
                <a:spcPct val="115000"/>
              </a:lnSpc>
              <a:spcBef>
                <a:spcPts val="0"/>
              </a:spcBef>
              <a:spcAft>
                <a:spcPts val="0"/>
              </a:spcAft>
              <a:buClr>
                <a:schemeClr val="lt1"/>
              </a:buClr>
              <a:buSzPts val="2400"/>
              <a:buFont typeface="Muli"/>
              <a:buChar char="■"/>
              <a:defRPr sz="2400" b="0" i="0" u="none" strike="noStrike" cap="none">
                <a:solidFill>
                  <a:schemeClr val="lt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jp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9.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pmwQKeeUxw"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drive.google.com/file/d/1ILItN5ZoeV4HllNiCc-sqoVZUxbhBky2/view"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2"/>
          <p:cNvSpPr txBox="1">
            <a:spLocks noGrp="1"/>
          </p:cNvSpPr>
          <p:nvPr>
            <p:ph type="ctrTitle"/>
          </p:nvPr>
        </p:nvSpPr>
        <p:spPr>
          <a:xfrm>
            <a:off x="635000" y="1147211"/>
            <a:ext cx="4539000" cy="1159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5000"/>
              <a:buNone/>
            </a:pPr>
            <a:r>
              <a:rPr lang="en"/>
              <a:t>Generation Z</a:t>
            </a:r>
            <a:br>
              <a:rPr lang="en"/>
            </a:br>
            <a:r>
              <a:rPr lang="en" sz="1600"/>
              <a:t/>
            </a:r>
            <a:br>
              <a:rPr lang="en" sz="1600"/>
            </a:br>
            <a:r>
              <a:rPr lang="en" sz="4000"/>
              <a:t>What the …?</a:t>
            </a:r>
            <a:endParaRPr/>
          </a:p>
        </p:txBody>
      </p:sp>
      <p:pic>
        <p:nvPicPr>
          <p:cNvPr id="55" name="Google Shape;55;p12"/>
          <p:cNvPicPr preferRelativeResize="0"/>
          <p:nvPr/>
        </p:nvPicPr>
        <p:blipFill rotWithShape="1">
          <a:blip r:embed="rId3">
            <a:alphaModFix/>
          </a:blip>
          <a:srcRect/>
          <a:stretch/>
        </p:blipFill>
        <p:spPr>
          <a:xfrm>
            <a:off x="5894475" y="1050906"/>
            <a:ext cx="1782850" cy="2031750"/>
          </a:xfrm>
          <a:prstGeom prst="rect">
            <a:avLst/>
          </a:prstGeom>
          <a:noFill/>
          <a:ln>
            <a:noFill/>
          </a:ln>
        </p:spPr>
      </p:pic>
      <p:pic>
        <p:nvPicPr>
          <p:cNvPr id="56" name="Google Shape;56;p12"/>
          <p:cNvPicPr preferRelativeResize="0"/>
          <p:nvPr/>
        </p:nvPicPr>
        <p:blipFill rotWithShape="1">
          <a:blip r:embed="rId4">
            <a:alphaModFix/>
          </a:blip>
          <a:srcRect/>
          <a:stretch/>
        </p:blipFill>
        <p:spPr>
          <a:xfrm>
            <a:off x="5320814" y="378324"/>
            <a:ext cx="662500" cy="726550"/>
          </a:xfrm>
          <a:prstGeom prst="rect">
            <a:avLst/>
          </a:prstGeom>
          <a:noFill/>
          <a:ln>
            <a:noFill/>
          </a:ln>
        </p:spPr>
      </p:pic>
      <p:pic>
        <p:nvPicPr>
          <p:cNvPr id="57" name="Google Shape;57;p12"/>
          <p:cNvPicPr preferRelativeResize="0"/>
          <p:nvPr/>
        </p:nvPicPr>
        <p:blipFill rotWithShape="1">
          <a:blip r:embed="rId5">
            <a:alphaModFix/>
          </a:blip>
          <a:srcRect/>
          <a:stretch/>
        </p:blipFill>
        <p:spPr>
          <a:xfrm>
            <a:off x="7593770" y="884611"/>
            <a:ext cx="482075" cy="525200"/>
          </a:xfrm>
          <a:prstGeom prst="rect">
            <a:avLst/>
          </a:prstGeom>
          <a:noFill/>
          <a:ln>
            <a:noFill/>
          </a:ln>
        </p:spPr>
      </p:pic>
      <p:pic>
        <p:nvPicPr>
          <p:cNvPr id="58" name="Google Shape;58;p12"/>
          <p:cNvPicPr preferRelativeResize="0"/>
          <p:nvPr/>
        </p:nvPicPr>
        <p:blipFill rotWithShape="1">
          <a:blip r:embed="rId6">
            <a:alphaModFix/>
          </a:blip>
          <a:srcRect/>
          <a:stretch/>
        </p:blipFill>
        <p:spPr>
          <a:xfrm>
            <a:off x="5621692" y="4034576"/>
            <a:ext cx="586165" cy="686300"/>
          </a:xfrm>
          <a:prstGeom prst="rect">
            <a:avLst/>
          </a:prstGeom>
          <a:noFill/>
          <a:ln>
            <a:noFill/>
          </a:ln>
        </p:spPr>
      </p:pic>
      <p:pic>
        <p:nvPicPr>
          <p:cNvPr id="59" name="Google Shape;59;p12"/>
          <p:cNvPicPr preferRelativeResize="0"/>
          <p:nvPr/>
        </p:nvPicPr>
        <p:blipFill rotWithShape="1">
          <a:blip r:embed="rId7">
            <a:alphaModFix/>
          </a:blip>
          <a:srcRect/>
          <a:stretch/>
        </p:blipFill>
        <p:spPr>
          <a:xfrm>
            <a:off x="8404399" y="3624439"/>
            <a:ext cx="321850" cy="448425"/>
          </a:xfrm>
          <a:prstGeom prst="rect">
            <a:avLst/>
          </a:prstGeom>
          <a:noFill/>
          <a:ln>
            <a:noFill/>
          </a:ln>
        </p:spPr>
      </p:pic>
      <p:pic>
        <p:nvPicPr>
          <p:cNvPr id="60" name="Google Shape;60;p12"/>
          <p:cNvPicPr preferRelativeResize="0"/>
          <p:nvPr/>
        </p:nvPicPr>
        <p:blipFill rotWithShape="1">
          <a:blip r:embed="rId7">
            <a:alphaModFix/>
          </a:blip>
          <a:srcRect/>
          <a:stretch/>
        </p:blipFill>
        <p:spPr>
          <a:xfrm>
            <a:off x="8664593" y="3757882"/>
            <a:ext cx="321850" cy="448425"/>
          </a:xfrm>
          <a:prstGeom prst="rect">
            <a:avLst/>
          </a:prstGeom>
          <a:noFill/>
          <a:ln>
            <a:noFill/>
          </a:ln>
        </p:spPr>
      </p:pic>
      <p:sp>
        <p:nvSpPr>
          <p:cNvPr id="61" name="Google Shape;61;p12"/>
          <p:cNvSpPr txBox="1"/>
          <p:nvPr/>
        </p:nvSpPr>
        <p:spPr>
          <a:xfrm>
            <a:off x="2258693" y="3977672"/>
            <a:ext cx="3363000" cy="80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800" b="0" i="0" u="none" strike="noStrike" cap="none">
                <a:solidFill>
                  <a:schemeClr val="lt1"/>
                </a:solidFill>
                <a:latin typeface="Arial"/>
                <a:ea typeface="Arial"/>
                <a:cs typeface="Arial"/>
                <a:sym typeface="Arial"/>
              </a:rPr>
              <a:t>Sandra Reese</a:t>
            </a:r>
            <a:endParaRPr/>
          </a:p>
          <a:p>
            <a:pPr marL="0" marR="0" lvl="0" indent="0" algn="l" rtl="0">
              <a:lnSpc>
                <a:spcPct val="100000"/>
              </a:lnSpc>
              <a:spcBef>
                <a:spcPts val="0"/>
              </a:spcBef>
              <a:spcAft>
                <a:spcPts val="0"/>
              </a:spcAft>
              <a:buNone/>
            </a:pPr>
            <a:r>
              <a:rPr lang="en" sz="1400" b="0" i="1" u="none" strike="noStrike" cap="none">
                <a:solidFill>
                  <a:schemeClr val="lt1"/>
                </a:solidFill>
                <a:latin typeface="Arial"/>
                <a:ea typeface="Arial"/>
                <a:cs typeface="Arial"/>
                <a:sym typeface="Arial"/>
              </a:rPr>
              <a:t>Principal, Pioneer High School</a:t>
            </a:r>
            <a:endParaRPr/>
          </a:p>
          <a:p>
            <a:pPr marL="0" marR="0" lvl="0" indent="0" algn="l" rtl="0">
              <a:lnSpc>
                <a:spcPct val="100000"/>
              </a:lnSpc>
              <a:spcBef>
                <a:spcPts val="0"/>
              </a:spcBef>
              <a:spcAft>
                <a:spcPts val="0"/>
              </a:spcAft>
              <a:buNone/>
            </a:pPr>
            <a:r>
              <a:rPr lang="en" sz="1400" b="0" i="1" u="none" strike="noStrike" cap="none">
                <a:solidFill>
                  <a:schemeClr val="lt1"/>
                </a:solidFill>
                <a:latin typeface="Arial"/>
                <a:ea typeface="Arial"/>
                <a:cs typeface="Arial"/>
                <a:sym typeface="Arial"/>
              </a:rPr>
              <a:t>Woodland Joint Unified School District</a:t>
            </a:r>
            <a:endParaRPr sz="1400" b="0" i="1"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343636" y="157942"/>
            <a:ext cx="3970668" cy="57292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200"/>
              <a:buNone/>
            </a:pPr>
            <a:r>
              <a:rPr lang="en"/>
              <a:t>What about now? </a:t>
            </a:r>
            <a:endParaRPr/>
          </a:p>
        </p:txBody>
      </p:sp>
      <p:sp>
        <p:nvSpPr>
          <p:cNvPr id="132" name="Google Shape;132;p21"/>
          <p:cNvSpPr txBox="1">
            <a:spLocks noGrp="1"/>
          </p:cNvSpPr>
          <p:nvPr>
            <p:ph type="body" idx="1"/>
          </p:nvPr>
        </p:nvSpPr>
        <p:spPr>
          <a:xfrm>
            <a:off x="421500" y="860899"/>
            <a:ext cx="8151900" cy="4179600"/>
          </a:xfrm>
          <a:prstGeom prst="rect">
            <a:avLst/>
          </a:prstGeom>
          <a:noFill/>
          <a:ln>
            <a:noFill/>
          </a:ln>
        </p:spPr>
        <p:txBody>
          <a:bodyPr spcFirstLastPara="1" wrap="square" lIns="0" tIns="0" rIns="0" bIns="0" anchor="t" anchorCtr="0">
            <a:noAutofit/>
          </a:bodyPr>
          <a:lstStyle/>
          <a:p>
            <a:pPr marL="457200" lvl="0" indent="-381000" algn="l" rtl="0">
              <a:lnSpc>
                <a:spcPct val="115000"/>
              </a:lnSpc>
              <a:spcBef>
                <a:spcPts val="600"/>
              </a:spcBef>
              <a:spcAft>
                <a:spcPts val="0"/>
              </a:spcAft>
              <a:buClr>
                <a:schemeClr val="lt1"/>
              </a:buClr>
              <a:buSzPts val="2400"/>
              <a:buFont typeface="Noto Sans Symbols"/>
              <a:buChar char="❖"/>
            </a:pPr>
            <a:r>
              <a:rPr lang="en" sz="1800"/>
              <a:t>Check out your search history. How do YOU get info? Here’s mine over the last two days:</a:t>
            </a:r>
            <a:endParaRPr/>
          </a:p>
          <a:p>
            <a:pPr marL="914400" lvl="1" indent="-342900" algn="l" rtl="0">
              <a:lnSpc>
                <a:spcPct val="115000"/>
              </a:lnSpc>
              <a:spcBef>
                <a:spcPts val="600"/>
              </a:spcBef>
              <a:spcAft>
                <a:spcPts val="0"/>
              </a:spcAft>
              <a:buClr>
                <a:schemeClr val="lt1"/>
              </a:buClr>
              <a:buSzPts val="1800"/>
              <a:buFont typeface="Arial"/>
              <a:buChar char="•"/>
            </a:pPr>
            <a:r>
              <a:rPr lang="en" sz="1800"/>
              <a:t>Using the GE Profile probe function</a:t>
            </a:r>
            <a:endParaRPr sz="1800"/>
          </a:p>
          <a:p>
            <a:pPr marL="914400" lvl="1" indent="-342900" algn="l" rtl="0">
              <a:lnSpc>
                <a:spcPct val="115000"/>
              </a:lnSpc>
              <a:spcBef>
                <a:spcPts val="600"/>
              </a:spcBef>
              <a:spcAft>
                <a:spcPts val="0"/>
              </a:spcAft>
              <a:buClr>
                <a:schemeClr val="lt1"/>
              </a:buClr>
              <a:buSzPts val="1800"/>
              <a:buFont typeface="Arial"/>
              <a:buChar char="•"/>
            </a:pPr>
            <a:r>
              <a:rPr lang="en" sz="1800"/>
              <a:t>Luciano Pavarotti</a:t>
            </a:r>
            <a:endParaRPr sz="1800"/>
          </a:p>
          <a:p>
            <a:pPr marL="914400" lvl="1" indent="-342900" algn="l" rtl="0">
              <a:lnSpc>
                <a:spcPct val="115000"/>
              </a:lnSpc>
              <a:spcBef>
                <a:spcPts val="600"/>
              </a:spcBef>
              <a:spcAft>
                <a:spcPts val="0"/>
              </a:spcAft>
              <a:buClr>
                <a:schemeClr val="lt1"/>
              </a:buClr>
              <a:buSzPts val="1800"/>
              <a:buFont typeface="Arial"/>
              <a:buChar char="•"/>
            </a:pPr>
            <a:r>
              <a:rPr lang="en" sz="1800"/>
              <a:t>Best places to stay in Barcelona</a:t>
            </a:r>
            <a:endParaRPr sz="1800"/>
          </a:p>
          <a:p>
            <a:pPr marL="914400" lvl="1" indent="-342900" algn="l" rtl="0">
              <a:lnSpc>
                <a:spcPct val="115000"/>
              </a:lnSpc>
              <a:spcBef>
                <a:spcPts val="600"/>
              </a:spcBef>
              <a:spcAft>
                <a:spcPts val="0"/>
              </a:spcAft>
              <a:buClr>
                <a:schemeClr val="lt1"/>
              </a:buClr>
              <a:buSzPts val="1800"/>
              <a:buFont typeface="Arial"/>
              <a:buChar char="•"/>
            </a:pPr>
            <a:r>
              <a:rPr lang="en" sz="1800"/>
              <a:t>Lobster meat recipes</a:t>
            </a:r>
            <a:endParaRPr sz="1800"/>
          </a:p>
          <a:p>
            <a:pPr marL="914400" lvl="1" indent="-342900" algn="l" rtl="0">
              <a:lnSpc>
                <a:spcPct val="115000"/>
              </a:lnSpc>
              <a:spcBef>
                <a:spcPts val="600"/>
              </a:spcBef>
              <a:spcAft>
                <a:spcPts val="0"/>
              </a:spcAft>
              <a:buClr>
                <a:schemeClr val="lt1"/>
              </a:buClr>
              <a:buSzPts val="1800"/>
              <a:buFont typeface="Arial"/>
              <a:buChar char="•"/>
            </a:pPr>
            <a:r>
              <a:rPr lang="en" sz="1800"/>
              <a:t>Star Trek Discovery Season 3 Release Date</a:t>
            </a:r>
            <a:endParaRPr sz="1800"/>
          </a:p>
          <a:p>
            <a:pPr marL="914400" lvl="1" indent="-342900" algn="l" rtl="0">
              <a:lnSpc>
                <a:spcPct val="115000"/>
              </a:lnSpc>
              <a:spcBef>
                <a:spcPts val="600"/>
              </a:spcBef>
              <a:spcAft>
                <a:spcPts val="0"/>
              </a:spcAft>
              <a:buClr>
                <a:schemeClr val="lt1"/>
              </a:buClr>
              <a:buSzPts val="1800"/>
              <a:buFont typeface="Arial"/>
              <a:buChar char="•"/>
            </a:pPr>
            <a:r>
              <a:rPr lang="en" sz="1800"/>
              <a:t>How many ounces in ¼ cup?</a:t>
            </a:r>
            <a:endParaRPr sz="1800"/>
          </a:p>
          <a:p>
            <a:pPr marL="914400" lvl="1" indent="-342900" algn="l" rtl="0">
              <a:lnSpc>
                <a:spcPct val="115000"/>
              </a:lnSpc>
              <a:spcBef>
                <a:spcPts val="600"/>
              </a:spcBef>
              <a:spcAft>
                <a:spcPts val="0"/>
              </a:spcAft>
              <a:buClr>
                <a:schemeClr val="lt1"/>
              </a:buClr>
              <a:buSzPts val="1800"/>
              <a:buFont typeface="Arial"/>
              <a:buChar char="•"/>
            </a:pPr>
            <a:r>
              <a:rPr lang="en" sz="1800"/>
              <a:t>Funny Text Messages</a:t>
            </a:r>
            <a:endParaRPr sz="1800"/>
          </a:p>
          <a:p>
            <a:pPr marL="914400" lvl="1" indent="-342900" algn="l" rtl="0">
              <a:lnSpc>
                <a:spcPct val="115000"/>
              </a:lnSpc>
              <a:spcBef>
                <a:spcPts val="600"/>
              </a:spcBef>
              <a:spcAft>
                <a:spcPts val="0"/>
              </a:spcAft>
              <a:buSzPts val="1800"/>
              <a:buChar char="•"/>
            </a:pPr>
            <a:r>
              <a:rPr lang="en" sz="1800"/>
              <a:t>Where did “cat’s got your tongue” come from?</a:t>
            </a:r>
            <a:endParaRPr sz="1800"/>
          </a:p>
          <a:p>
            <a:pPr marL="457200" lvl="0" indent="-228600" algn="l" rtl="0">
              <a:lnSpc>
                <a:spcPct val="115000"/>
              </a:lnSpc>
              <a:spcBef>
                <a:spcPts val="600"/>
              </a:spcBef>
              <a:spcAft>
                <a:spcPts val="0"/>
              </a:spcAft>
              <a:buClr>
                <a:schemeClr val="lt1"/>
              </a:buClr>
              <a:buSzPts val="2400"/>
              <a:buFont typeface="Noto Sans Symbols"/>
              <a:buNone/>
            </a:pPr>
            <a:endParaRPr sz="1800"/>
          </a:p>
          <a:p>
            <a:pPr marL="457200" lvl="0" indent="-228600" algn="l" rtl="0">
              <a:lnSpc>
                <a:spcPct val="115000"/>
              </a:lnSpc>
              <a:spcBef>
                <a:spcPts val="600"/>
              </a:spcBef>
              <a:spcAft>
                <a:spcPts val="0"/>
              </a:spcAft>
              <a:buClr>
                <a:schemeClr val="lt1"/>
              </a:buClr>
              <a:buSzPts val="2400"/>
              <a:buFont typeface="Noto Sans Symbols"/>
              <a:buNone/>
            </a:pPr>
            <a:endParaRPr sz="1600"/>
          </a:p>
        </p:txBody>
      </p:sp>
      <p:sp>
        <p:nvSpPr>
          <p:cNvPr id="133" name="Google Shape;133;p2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472484" y="455357"/>
            <a:ext cx="3858449" cy="791553"/>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200"/>
              <a:buNone/>
            </a:pPr>
            <a:r>
              <a:rPr lang="en"/>
              <a:t>C’mon, Sandi, what’s your point?</a:t>
            </a:r>
            <a:endParaRPr/>
          </a:p>
        </p:txBody>
      </p:sp>
      <p:sp>
        <p:nvSpPr>
          <p:cNvPr id="139" name="Google Shape;139;p22"/>
          <p:cNvSpPr txBox="1">
            <a:spLocks noGrp="1"/>
          </p:cNvSpPr>
          <p:nvPr>
            <p:ph type="body" idx="1"/>
          </p:nvPr>
        </p:nvSpPr>
        <p:spPr>
          <a:xfrm>
            <a:off x="692771" y="1743644"/>
            <a:ext cx="8135345" cy="3161700"/>
          </a:xfrm>
          <a:prstGeom prst="rect">
            <a:avLst/>
          </a:prstGeom>
          <a:noFill/>
          <a:ln>
            <a:noFill/>
          </a:ln>
        </p:spPr>
        <p:txBody>
          <a:bodyPr spcFirstLastPara="1" wrap="square" lIns="0" tIns="0" rIns="0" bIns="0" anchor="t" anchorCtr="0">
            <a:noAutofit/>
          </a:bodyPr>
          <a:lstStyle/>
          <a:p>
            <a:pPr marL="457200" lvl="0" indent="-381000" algn="l" rtl="0">
              <a:lnSpc>
                <a:spcPct val="115000"/>
              </a:lnSpc>
              <a:spcBef>
                <a:spcPts val="600"/>
              </a:spcBef>
              <a:spcAft>
                <a:spcPts val="0"/>
              </a:spcAft>
              <a:buClr>
                <a:schemeClr val="lt1"/>
              </a:buClr>
              <a:buSzPts val="2400"/>
              <a:buFont typeface="Noto Sans Symbols"/>
              <a:buChar char="❖"/>
            </a:pPr>
            <a:r>
              <a:rPr lang="en"/>
              <a:t>Kids GET info differently than you did.</a:t>
            </a:r>
            <a:endParaRPr/>
          </a:p>
          <a:p>
            <a:pPr marL="457200" lvl="0" indent="-381000" algn="l" rtl="0">
              <a:lnSpc>
                <a:spcPct val="115000"/>
              </a:lnSpc>
              <a:spcBef>
                <a:spcPts val="600"/>
              </a:spcBef>
              <a:spcAft>
                <a:spcPts val="0"/>
              </a:spcAft>
              <a:buClr>
                <a:schemeClr val="lt1"/>
              </a:buClr>
              <a:buSzPts val="2400"/>
              <a:buFont typeface="Noto Sans Symbols"/>
              <a:buChar char="❖"/>
            </a:pPr>
            <a:r>
              <a:rPr lang="en"/>
              <a:t>Kids NEED info delivered to them in different ways than you got (I’m going to posit we have always needed it…)</a:t>
            </a:r>
            <a:endParaRPr/>
          </a:p>
          <a:p>
            <a:pPr marL="457200" lvl="0" indent="-381000" algn="l" rtl="0">
              <a:lnSpc>
                <a:spcPct val="115000"/>
              </a:lnSpc>
              <a:spcBef>
                <a:spcPts val="600"/>
              </a:spcBef>
              <a:spcAft>
                <a:spcPts val="0"/>
              </a:spcAft>
              <a:buClr>
                <a:schemeClr val="lt1"/>
              </a:buClr>
              <a:buSzPts val="2400"/>
              <a:buFont typeface="Noto Sans Symbols"/>
              <a:buChar char="❖"/>
            </a:pPr>
            <a:r>
              <a:rPr lang="en"/>
              <a:t>Kids need SKILLS and COMPETENCIES more than they need information.</a:t>
            </a:r>
            <a:endParaRPr/>
          </a:p>
        </p:txBody>
      </p:sp>
      <p:sp>
        <p:nvSpPr>
          <p:cNvPr id="140" name="Google Shape;140;p22"/>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en"/>
              <a:t>11</a:t>
            </a:fld>
            <a:endParaRPr/>
          </a:p>
        </p:txBody>
      </p:sp>
      <p:sp>
        <p:nvSpPr>
          <p:cNvPr id="141" name="Google Shape;141;p22"/>
          <p:cNvSpPr/>
          <p:nvPr/>
        </p:nvSpPr>
        <p:spPr>
          <a:xfrm>
            <a:off x="5557058" y="205975"/>
            <a:ext cx="3509633"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2000" b="0" i="0" u="none" strike="noStrike" cap="none">
                <a:solidFill>
                  <a:srgbClr val="00FFFF"/>
                </a:solidFill>
                <a:latin typeface="Arial"/>
                <a:ea typeface="Arial"/>
                <a:cs typeface="Arial"/>
                <a:sym typeface="Arial"/>
              </a:rPr>
              <a:t>“The worst time to have a heart attack is during a game of charades.”</a:t>
            </a:r>
            <a:endParaRPr sz="20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None/>
            </a:pPr>
            <a:r>
              <a:rPr lang="en" sz="1200" b="0" i="0" u="none" strike="noStrike" cap="none">
                <a:solidFill>
                  <a:srgbClr val="00FFFF"/>
                </a:solidFill>
                <a:latin typeface="Arial"/>
                <a:ea typeface="Arial"/>
                <a:cs typeface="Arial"/>
                <a:sym typeface="Arial"/>
              </a:rPr>
              <a:t>-Demetri Martin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3"/>
          <p:cNvPicPr preferRelativeResize="0"/>
          <p:nvPr/>
        </p:nvPicPr>
        <p:blipFill rotWithShape="1">
          <a:blip r:embed="rId3">
            <a:alphaModFix/>
          </a:blip>
          <a:srcRect/>
          <a:stretch/>
        </p:blipFill>
        <p:spPr>
          <a:xfrm>
            <a:off x="5576145" y="2763813"/>
            <a:ext cx="2017495" cy="1209250"/>
          </a:xfrm>
          <a:prstGeom prst="rect">
            <a:avLst/>
          </a:prstGeom>
          <a:noFill/>
          <a:ln>
            <a:noFill/>
          </a:ln>
        </p:spPr>
      </p:pic>
      <p:sp>
        <p:nvSpPr>
          <p:cNvPr id="147" name="Google Shape;147;p23"/>
          <p:cNvSpPr txBox="1">
            <a:spLocks noGrp="1"/>
          </p:cNvSpPr>
          <p:nvPr>
            <p:ph type="ctrTitle" idx="4294967295"/>
          </p:nvPr>
        </p:nvSpPr>
        <p:spPr>
          <a:xfrm>
            <a:off x="324196" y="269250"/>
            <a:ext cx="5033400" cy="971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3200"/>
              <a:buFont typeface="Lexend Deca"/>
              <a:buNone/>
            </a:pPr>
            <a:r>
              <a:rPr lang="en" sz="5400" b="1" i="0" u="none" strike="noStrike" cap="none">
                <a:solidFill>
                  <a:schemeClr val="lt1"/>
                </a:solidFill>
                <a:latin typeface="Lexend Deca"/>
                <a:ea typeface="Lexend Deca"/>
                <a:cs typeface="Lexend Deca"/>
                <a:sym typeface="Lexend Deca"/>
              </a:rPr>
              <a:t>The New Now</a:t>
            </a:r>
            <a:endParaRPr sz="5400" b="1" i="0" u="none" strike="noStrike" cap="none">
              <a:solidFill>
                <a:schemeClr val="lt1"/>
              </a:solidFill>
              <a:latin typeface="Lexend Deca"/>
              <a:ea typeface="Lexend Deca"/>
              <a:cs typeface="Lexend Deca"/>
              <a:sym typeface="Lexend Deca"/>
            </a:endParaRPr>
          </a:p>
        </p:txBody>
      </p:sp>
      <p:sp>
        <p:nvSpPr>
          <p:cNvPr id="148" name="Google Shape;148;p23"/>
          <p:cNvSpPr txBox="1">
            <a:spLocks noGrp="1"/>
          </p:cNvSpPr>
          <p:nvPr>
            <p:ph type="subTitle" idx="4294967295"/>
          </p:nvPr>
        </p:nvSpPr>
        <p:spPr>
          <a:xfrm>
            <a:off x="565268" y="1419488"/>
            <a:ext cx="3332700" cy="5907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600"/>
              </a:spcBef>
              <a:spcAft>
                <a:spcPts val="0"/>
              </a:spcAft>
              <a:buClr>
                <a:schemeClr val="accent5"/>
              </a:buClr>
              <a:buSzPts val="1800"/>
              <a:buFont typeface="Muli"/>
              <a:buNone/>
            </a:pPr>
            <a:r>
              <a:rPr lang="en" sz="1800"/>
              <a:t>Who are we sending you</a:t>
            </a:r>
            <a:r>
              <a:rPr lang="en" sz="1800" b="0" i="0" u="none" strike="noStrike" cap="none">
                <a:solidFill>
                  <a:schemeClr val="lt1"/>
                </a:solidFill>
                <a:latin typeface="Muli"/>
                <a:ea typeface="Muli"/>
                <a:cs typeface="Muli"/>
                <a:sym typeface="Muli"/>
              </a:rPr>
              <a:t>?</a:t>
            </a:r>
            <a:endParaRPr sz="1800" b="0" i="0" u="none" strike="noStrike" cap="none">
              <a:solidFill>
                <a:schemeClr val="lt1"/>
              </a:solidFill>
              <a:latin typeface="Muli"/>
              <a:ea typeface="Muli"/>
              <a:cs typeface="Muli"/>
              <a:sym typeface="Muli"/>
            </a:endParaRPr>
          </a:p>
        </p:txBody>
      </p:sp>
      <p:sp>
        <p:nvSpPr>
          <p:cNvPr id="149" name="Google Shape;149;p23"/>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en"/>
              <a:t>12</a:t>
            </a:fld>
            <a:endParaRPr/>
          </a:p>
        </p:txBody>
      </p:sp>
      <p:pic>
        <p:nvPicPr>
          <p:cNvPr id="150" name="Google Shape;150;p23"/>
          <p:cNvPicPr preferRelativeResize="0"/>
          <p:nvPr/>
        </p:nvPicPr>
        <p:blipFill rotWithShape="1">
          <a:blip r:embed="rId4">
            <a:alphaModFix/>
          </a:blip>
          <a:srcRect/>
          <a:stretch/>
        </p:blipFill>
        <p:spPr>
          <a:xfrm>
            <a:off x="4752684" y="1987221"/>
            <a:ext cx="481900" cy="555275"/>
          </a:xfrm>
          <a:prstGeom prst="rect">
            <a:avLst/>
          </a:prstGeom>
          <a:noFill/>
          <a:ln>
            <a:noFill/>
          </a:ln>
        </p:spPr>
      </p:pic>
      <p:pic>
        <p:nvPicPr>
          <p:cNvPr id="151" name="Google Shape;151;p23"/>
          <p:cNvPicPr preferRelativeResize="0"/>
          <p:nvPr/>
        </p:nvPicPr>
        <p:blipFill rotWithShape="1">
          <a:blip r:embed="rId5">
            <a:alphaModFix/>
          </a:blip>
          <a:srcRect/>
          <a:stretch/>
        </p:blipFill>
        <p:spPr>
          <a:xfrm>
            <a:off x="4935413" y="2108914"/>
            <a:ext cx="481900" cy="555275"/>
          </a:xfrm>
          <a:prstGeom prst="rect">
            <a:avLst/>
          </a:prstGeom>
          <a:noFill/>
          <a:ln>
            <a:noFill/>
          </a:ln>
        </p:spPr>
      </p:pic>
      <p:pic>
        <p:nvPicPr>
          <p:cNvPr id="152" name="Google Shape;152;p23"/>
          <p:cNvPicPr preferRelativeResize="0"/>
          <p:nvPr/>
        </p:nvPicPr>
        <p:blipFill rotWithShape="1">
          <a:blip r:embed="rId6">
            <a:alphaModFix/>
          </a:blip>
          <a:srcRect/>
          <a:stretch/>
        </p:blipFill>
        <p:spPr>
          <a:xfrm>
            <a:off x="6012091" y="2749539"/>
            <a:ext cx="1111472" cy="961913"/>
          </a:xfrm>
          <a:prstGeom prst="rect">
            <a:avLst/>
          </a:prstGeom>
          <a:noFill/>
          <a:ln>
            <a:noFill/>
          </a:ln>
        </p:spPr>
      </p:pic>
      <p:pic>
        <p:nvPicPr>
          <p:cNvPr id="153" name="Google Shape;153;p23"/>
          <p:cNvPicPr preferRelativeResize="0"/>
          <p:nvPr/>
        </p:nvPicPr>
        <p:blipFill rotWithShape="1">
          <a:blip r:embed="rId6">
            <a:alphaModFix/>
          </a:blip>
          <a:srcRect/>
          <a:stretch/>
        </p:blipFill>
        <p:spPr>
          <a:xfrm>
            <a:off x="6019754" y="2662832"/>
            <a:ext cx="1111472" cy="961913"/>
          </a:xfrm>
          <a:prstGeom prst="rect">
            <a:avLst/>
          </a:prstGeom>
          <a:noFill/>
          <a:ln>
            <a:noFill/>
          </a:ln>
        </p:spPr>
      </p:pic>
      <p:pic>
        <p:nvPicPr>
          <p:cNvPr id="154" name="Google Shape;154;p23"/>
          <p:cNvPicPr preferRelativeResize="0"/>
          <p:nvPr/>
        </p:nvPicPr>
        <p:blipFill rotWithShape="1">
          <a:blip r:embed="rId7">
            <a:alphaModFix/>
          </a:blip>
          <a:srcRect/>
          <a:stretch/>
        </p:blipFill>
        <p:spPr>
          <a:xfrm>
            <a:off x="5952740" y="1308991"/>
            <a:ext cx="1245500" cy="799942"/>
          </a:xfrm>
          <a:prstGeom prst="rect">
            <a:avLst/>
          </a:prstGeom>
          <a:noFill/>
          <a:ln>
            <a:noFill/>
          </a:ln>
        </p:spPr>
      </p:pic>
      <p:pic>
        <p:nvPicPr>
          <p:cNvPr id="155" name="Google Shape;155;p23"/>
          <p:cNvPicPr preferRelativeResize="0"/>
          <p:nvPr/>
        </p:nvPicPr>
        <p:blipFill rotWithShape="1">
          <a:blip r:embed="rId8">
            <a:alphaModFix/>
          </a:blip>
          <a:srcRect/>
          <a:stretch/>
        </p:blipFill>
        <p:spPr>
          <a:xfrm>
            <a:off x="7746031" y="2219513"/>
            <a:ext cx="848475" cy="555275"/>
          </a:xfrm>
          <a:prstGeom prst="rect">
            <a:avLst/>
          </a:prstGeom>
          <a:noFill/>
          <a:ln>
            <a:noFill/>
          </a:ln>
        </p:spPr>
      </p:pic>
      <p:cxnSp>
        <p:nvCxnSpPr>
          <p:cNvPr id="156" name="Google Shape;156;p23"/>
          <p:cNvCxnSpPr/>
          <p:nvPr/>
        </p:nvCxnSpPr>
        <p:spPr>
          <a:xfrm>
            <a:off x="7324554" y="3810039"/>
            <a:ext cx="664200" cy="383400"/>
          </a:xfrm>
          <a:prstGeom prst="straightConnector1">
            <a:avLst/>
          </a:prstGeom>
          <a:noFill/>
          <a:ln w="19050" cap="rnd" cmpd="sng">
            <a:solidFill>
              <a:schemeClr val="accent3"/>
            </a:solidFill>
            <a:prstDash val="dash"/>
            <a:round/>
            <a:headEnd type="none" w="sm" len="sm"/>
            <a:tailEnd type="none" w="sm" len="sm"/>
          </a:ln>
        </p:spPr>
      </p:cxnSp>
      <p:cxnSp>
        <p:nvCxnSpPr>
          <p:cNvPr id="157" name="Google Shape;157;p23"/>
          <p:cNvCxnSpPr/>
          <p:nvPr/>
        </p:nvCxnSpPr>
        <p:spPr>
          <a:xfrm>
            <a:off x="5276304" y="2587989"/>
            <a:ext cx="559800" cy="323100"/>
          </a:xfrm>
          <a:prstGeom prst="straightConnector1">
            <a:avLst/>
          </a:prstGeom>
          <a:noFill/>
          <a:ln w="19050" cap="rnd" cmpd="sng">
            <a:solidFill>
              <a:schemeClr val="accent6"/>
            </a:solidFill>
            <a:prstDash val="dash"/>
            <a:round/>
            <a:headEnd type="none" w="sm" len="sm"/>
            <a:tailEnd type="none" w="sm" len="sm"/>
          </a:ln>
        </p:spPr>
      </p:cxnSp>
      <p:pic>
        <p:nvPicPr>
          <p:cNvPr id="158" name="Google Shape;158;p23"/>
          <p:cNvPicPr preferRelativeResize="0"/>
          <p:nvPr/>
        </p:nvPicPr>
        <p:blipFill rotWithShape="1">
          <a:blip r:embed="rId9">
            <a:alphaModFix/>
          </a:blip>
          <a:srcRect/>
          <a:stretch/>
        </p:blipFill>
        <p:spPr>
          <a:xfrm>
            <a:off x="8068767" y="1923467"/>
            <a:ext cx="190716" cy="555275"/>
          </a:xfrm>
          <a:prstGeom prst="rect">
            <a:avLst/>
          </a:prstGeom>
          <a:noFill/>
          <a:ln>
            <a:noFill/>
          </a:ln>
        </p:spPr>
      </p:pic>
      <p:cxnSp>
        <p:nvCxnSpPr>
          <p:cNvPr id="159" name="Google Shape;159;p23"/>
          <p:cNvCxnSpPr/>
          <p:nvPr/>
        </p:nvCxnSpPr>
        <p:spPr>
          <a:xfrm flipH="1">
            <a:off x="5003304" y="3733839"/>
            <a:ext cx="936600" cy="540900"/>
          </a:xfrm>
          <a:prstGeom prst="straightConnector1">
            <a:avLst/>
          </a:prstGeom>
          <a:noFill/>
          <a:ln w="19050" cap="rnd" cmpd="sng">
            <a:solidFill>
              <a:schemeClr val="accent3"/>
            </a:solidFill>
            <a:prstDash val="dash"/>
            <a:round/>
            <a:headEnd type="none" w="sm" len="sm"/>
            <a:tailEnd type="none" w="sm" len="sm"/>
          </a:ln>
        </p:spPr>
      </p:cxnSp>
      <p:cxnSp>
        <p:nvCxnSpPr>
          <p:cNvPr id="160" name="Google Shape;160;p23"/>
          <p:cNvCxnSpPr/>
          <p:nvPr/>
        </p:nvCxnSpPr>
        <p:spPr>
          <a:xfrm flipH="1">
            <a:off x="7275954" y="2664189"/>
            <a:ext cx="559800" cy="323100"/>
          </a:xfrm>
          <a:prstGeom prst="straightConnector1">
            <a:avLst/>
          </a:prstGeom>
          <a:noFill/>
          <a:ln w="19050" cap="rnd" cmpd="sng">
            <a:solidFill>
              <a:schemeClr val="accent1"/>
            </a:solidFill>
            <a:prstDash val="dash"/>
            <a:round/>
            <a:headEnd type="none" w="sm" len="sm"/>
            <a:tailEnd type="none" w="sm" len="sm"/>
          </a:ln>
        </p:spPr>
      </p:cxnSp>
      <p:pic>
        <p:nvPicPr>
          <p:cNvPr id="161" name="Google Shape;161;p23"/>
          <p:cNvPicPr preferRelativeResize="0"/>
          <p:nvPr/>
        </p:nvPicPr>
        <p:blipFill rotWithShape="1">
          <a:blip r:embed="rId10">
            <a:alphaModFix/>
          </a:blip>
          <a:srcRect/>
          <a:stretch/>
        </p:blipFill>
        <p:spPr>
          <a:xfrm>
            <a:off x="4788592" y="3285747"/>
            <a:ext cx="1019495" cy="1122001"/>
          </a:xfrm>
          <a:prstGeom prst="rect">
            <a:avLst/>
          </a:prstGeom>
          <a:noFill/>
          <a:ln>
            <a:noFill/>
          </a:ln>
        </p:spPr>
      </p:pic>
      <p:pic>
        <p:nvPicPr>
          <p:cNvPr id="162" name="Google Shape;162;p23"/>
          <p:cNvPicPr preferRelativeResize="0"/>
          <p:nvPr/>
        </p:nvPicPr>
        <p:blipFill rotWithShape="1">
          <a:blip r:embed="rId11">
            <a:alphaModFix/>
          </a:blip>
          <a:srcRect/>
          <a:stretch/>
        </p:blipFill>
        <p:spPr>
          <a:xfrm>
            <a:off x="8026445" y="3840745"/>
            <a:ext cx="430025" cy="599150"/>
          </a:xfrm>
          <a:prstGeom prst="rect">
            <a:avLst/>
          </a:prstGeom>
          <a:noFill/>
          <a:ln>
            <a:noFill/>
          </a:ln>
        </p:spPr>
      </p:pic>
      <p:pic>
        <p:nvPicPr>
          <p:cNvPr id="163" name="Google Shape;163;p23"/>
          <p:cNvPicPr preferRelativeResize="0"/>
          <p:nvPr/>
        </p:nvPicPr>
        <p:blipFill rotWithShape="1">
          <a:blip r:embed="rId12">
            <a:alphaModFix/>
          </a:blip>
          <a:srcRect/>
          <a:stretch/>
        </p:blipFill>
        <p:spPr>
          <a:xfrm>
            <a:off x="8399862" y="4001106"/>
            <a:ext cx="430025" cy="599150"/>
          </a:xfrm>
          <a:prstGeom prst="rect">
            <a:avLst/>
          </a:prstGeom>
          <a:noFill/>
          <a:ln>
            <a:noFill/>
          </a:ln>
        </p:spPr>
      </p:pic>
      <p:sp>
        <p:nvSpPr>
          <p:cNvPr id="164" name="Google Shape;164;p23"/>
          <p:cNvSpPr/>
          <p:nvPr/>
        </p:nvSpPr>
        <p:spPr>
          <a:xfrm>
            <a:off x="6480079" y="2198001"/>
            <a:ext cx="190800" cy="476700"/>
          </a:xfrm>
          <a:prstGeom prst="upDownArrow">
            <a:avLst>
              <a:gd name="adj1" fmla="val 50000"/>
              <a:gd name="adj2" fmla="val 50000"/>
            </a:avLst>
          </a:prstGeom>
          <a:gradFill>
            <a:gsLst>
              <a:gs pos="0">
                <a:schemeClr val="accent4"/>
              </a:gs>
              <a:gs pos="100000">
                <a:srgbClr val="00FFFF">
                  <a:alpha val="0"/>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5" name="Google Shape;165;p23" descr="https://lh3.googleusercontent.com/nCp0qQp7yTrfbvUP4F29rKPgopMAWtf2e36NGzrpdt2nXbP7r78Yz-BJFREwQ8VQjOFObSlAWVBKCJatouoUSCduVyYVbQpsmpjYlpqv9rQmEY_fqQkaNIH3Ad2ufmYxH3k2ME0"/>
          <p:cNvPicPr preferRelativeResize="0"/>
          <p:nvPr/>
        </p:nvPicPr>
        <p:blipFill rotWithShape="1">
          <a:blip r:embed="rId13">
            <a:alphaModFix/>
          </a:blip>
          <a:srcRect/>
          <a:stretch/>
        </p:blipFill>
        <p:spPr>
          <a:xfrm>
            <a:off x="618601" y="2113625"/>
            <a:ext cx="3965975" cy="27400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4"/>
          <p:cNvSpPr txBox="1">
            <a:spLocks noGrp="1"/>
          </p:cNvSpPr>
          <p:nvPr>
            <p:ph type="title"/>
          </p:nvPr>
        </p:nvSpPr>
        <p:spPr>
          <a:xfrm>
            <a:off x="580550" y="205975"/>
            <a:ext cx="6405600" cy="857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200"/>
              <a:buNone/>
            </a:pPr>
            <a:r>
              <a:rPr lang="en"/>
              <a:t>Kids who are connected</a:t>
            </a:r>
            <a:endParaRPr/>
          </a:p>
        </p:txBody>
      </p:sp>
      <p:sp>
        <p:nvSpPr>
          <p:cNvPr id="171" name="Google Shape;171;p24"/>
          <p:cNvSpPr txBox="1">
            <a:spLocks noGrp="1"/>
          </p:cNvSpPr>
          <p:nvPr>
            <p:ph type="body" idx="1"/>
          </p:nvPr>
        </p:nvSpPr>
        <p:spPr>
          <a:xfrm>
            <a:off x="580550" y="1352550"/>
            <a:ext cx="2005800" cy="3202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600"/>
              </a:spcBef>
              <a:spcAft>
                <a:spcPts val="0"/>
              </a:spcAft>
              <a:buSzPts val="1600"/>
              <a:buNone/>
            </a:pPr>
            <a:r>
              <a:rPr lang="en" b="1" u="sng"/>
              <a:t>Multi-taskers</a:t>
            </a:r>
            <a:endParaRPr b="1" u="sng"/>
          </a:p>
          <a:p>
            <a:pPr marL="0" lvl="0" indent="0" algn="l" rtl="0">
              <a:lnSpc>
                <a:spcPct val="115000"/>
              </a:lnSpc>
              <a:spcBef>
                <a:spcPts val="600"/>
              </a:spcBef>
              <a:spcAft>
                <a:spcPts val="0"/>
              </a:spcAft>
              <a:buSzPts val="1600"/>
              <a:buNone/>
            </a:pPr>
            <a:r>
              <a:rPr lang="en"/>
              <a:t>Microsoft calls it Continuous Partial Attention. They are used to quickly checking and responding to information, texts, etc. </a:t>
            </a:r>
            <a:endParaRPr/>
          </a:p>
        </p:txBody>
      </p:sp>
      <p:sp>
        <p:nvSpPr>
          <p:cNvPr id="172" name="Google Shape;172;p24"/>
          <p:cNvSpPr txBox="1">
            <a:spLocks noGrp="1"/>
          </p:cNvSpPr>
          <p:nvPr>
            <p:ph type="body" idx="2"/>
          </p:nvPr>
        </p:nvSpPr>
        <p:spPr>
          <a:xfrm>
            <a:off x="3262585" y="1362595"/>
            <a:ext cx="2005800" cy="3202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600"/>
              </a:spcBef>
              <a:spcAft>
                <a:spcPts val="0"/>
              </a:spcAft>
              <a:buSzPts val="1600"/>
              <a:buNone/>
            </a:pPr>
            <a:r>
              <a:rPr lang="en" b="1" u="sng"/>
              <a:t>Instantly Gratified</a:t>
            </a:r>
            <a:endParaRPr b="1" u="sng"/>
          </a:p>
          <a:p>
            <a:pPr marL="0" lvl="0" indent="0" algn="l" rtl="0">
              <a:lnSpc>
                <a:spcPct val="115000"/>
              </a:lnSpc>
              <a:spcBef>
                <a:spcPts val="600"/>
              </a:spcBef>
              <a:spcAft>
                <a:spcPts val="0"/>
              </a:spcAft>
              <a:buSzPts val="1600"/>
              <a:buNone/>
            </a:pPr>
            <a:r>
              <a:rPr lang="en"/>
              <a:t>Accustomed to being able to find anything anytime; get immediate responses and address anything digitally.</a:t>
            </a:r>
            <a:endParaRPr/>
          </a:p>
        </p:txBody>
      </p:sp>
      <p:sp>
        <p:nvSpPr>
          <p:cNvPr id="173" name="Google Shape;173;p24"/>
          <p:cNvSpPr txBox="1">
            <a:spLocks noGrp="1"/>
          </p:cNvSpPr>
          <p:nvPr>
            <p:ph type="body" idx="3"/>
          </p:nvPr>
        </p:nvSpPr>
        <p:spPr>
          <a:xfrm>
            <a:off x="6239725" y="1373327"/>
            <a:ext cx="2005800" cy="2050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600"/>
              </a:spcBef>
              <a:spcAft>
                <a:spcPts val="0"/>
              </a:spcAft>
              <a:buSzPts val="1600"/>
              <a:buNone/>
            </a:pPr>
            <a:r>
              <a:rPr lang="en" b="1" u="sng"/>
              <a:t>Digital Natives</a:t>
            </a:r>
            <a:endParaRPr b="1" u="sng"/>
          </a:p>
          <a:p>
            <a:pPr marL="0" lvl="0" indent="0" algn="l" rtl="0">
              <a:lnSpc>
                <a:spcPct val="115000"/>
              </a:lnSpc>
              <a:spcBef>
                <a:spcPts val="600"/>
              </a:spcBef>
              <a:spcAft>
                <a:spcPts val="0"/>
              </a:spcAft>
              <a:buSzPts val="1600"/>
              <a:buNone/>
            </a:pPr>
            <a:r>
              <a:rPr lang="en"/>
              <a:t>There is no “before” for them. They have grown up with digital devices and connections.</a:t>
            </a:r>
            <a:endParaRPr/>
          </a:p>
          <a:p>
            <a:pPr marL="0" lvl="0" indent="0" algn="l" rtl="0">
              <a:lnSpc>
                <a:spcPct val="115000"/>
              </a:lnSpc>
              <a:spcBef>
                <a:spcPts val="600"/>
              </a:spcBef>
              <a:spcAft>
                <a:spcPts val="0"/>
              </a:spcAft>
              <a:buSzPts val="1600"/>
              <a:buNone/>
            </a:pPr>
            <a:endParaRPr/>
          </a:p>
        </p:txBody>
      </p:sp>
      <p:sp>
        <p:nvSpPr>
          <p:cNvPr id="174" name="Google Shape;174;p24"/>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580550" y="205975"/>
            <a:ext cx="7665000" cy="857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200"/>
              <a:buNone/>
            </a:pPr>
            <a:r>
              <a:rPr lang="en"/>
              <a:t>Kids who have new learning styles</a:t>
            </a:r>
            <a:endParaRPr/>
          </a:p>
        </p:txBody>
      </p:sp>
      <p:sp>
        <p:nvSpPr>
          <p:cNvPr id="180" name="Google Shape;180;p25"/>
          <p:cNvSpPr txBox="1">
            <a:spLocks noGrp="1"/>
          </p:cNvSpPr>
          <p:nvPr>
            <p:ph type="body" idx="1"/>
          </p:nvPr>
        </p:nvSpPr>
        <p:spPr>
          <a:xfrm>
            <a:off x="656325" y="1352550"/>
            <a:ext cx="2263800" cy="3202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600"/>
              </a:spcBef>
              <a:spcAft>
                <a:spcPts val="0"/>
              </a:spcAft>
              <a:buSzPts val="1600"/>
              <a:buNone/>
            </a:pPr>
            <a:r>
              <a:rPr lang="en" b="1" u="sng"/>
              <a:t>Multimedia Learners</a:t>
            </a:r>
            <a:endParaRPr b="1" u="sng"/>
          </a:p>
          <a:p>
            <a:pPr marL="0" lvl="0" indent="0" algn="l" rtl="0">
              <a:lnSpc>
                <a:spcPct val="115000"/>
              </a:lnSpc>
              <a:spcBef>
                <a:spcPts val="600"/>
              </a:spcBef>
              <a:spcAft>
                <a:spcPts val="0"/>
              </a:spcAft>
              <a:buSzPts val="1600"/>
              <a:buNone/>
            </a:pPr>
            <a:r>
              <a:rPr lang="en"/>
              <a:t>They are not used to merely interacting with text. Think about manuals, directions, lectures, etc.. To tap into students, they need a graphic/visual approach.</a:t>
            </a:r>
            <a:endParaRPr/>
          </a:p>
        </p:txBody>
      </p:sp>
      <p:sp>
        <p:nvSpPr>
          <p:cNvPr id="181" name="Google Shape;181;p25"/>
          <p:cNvSpPr txBox="1">
            <a:spLocks noGrp="1"/>
          </p:cNvSpPr>
          <p:nvPr>
            <p:ph type="body" idx="2"/>
          </p:nvPr>
        </p:nvSpPr>
        <p:spPr>
          <a:xfrm>
            <a:off x="3641397" y="1352545"/>
            <a:ext cx="2005800" cy="3202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600"/>
              </a:spcBef>
              <a:spcAft>
                <a:spcPts val="0"/>
              </a:spcAft>
              <a:buSzPts val="1600"/>
              <a:buNone/>
            </a:pPr>
            <a:r>
              <a:rPr lang="en" b="1" u="sng"/>
              <a:t>Discovery Learners</a:t>
            </a:r>
            <a:endParaRPr b="1" u="sng"/>
          </a:p>
          <a:p>
            <a:pPr marL="0" lvl="0" indent="0" algn="l" rtl="0">
              <a:lnSpc>
                <a:spcPct val="115000"/>
              </a:lnSpc>
              <a:spcBef>
                <a:spcPts val="600"/>
              </a:spcBef>
              <a:spcAft>
                <a:spcPts val="0"/>
              </a:spcAft>
              <a:buSzPts val="1600"/>
              <a:buNone/>
            </a:pPr>
            <a:r>
              <a:rPr lang="en"/>
              <a:t>Learning is a non-linear, active and dynamic process full of “rabbit holes” that they don’t see as wastes of time. </a:t>
            </a:r>
            <a:endParaRPr/>
          </a:p>
        </p:txBody>
      </p:sp>
      <p:sp>
        <p:nvSpPr>
          <p:cNvPr id="182" name="Google Shape;182;p25"/>
          <p:cNvSpPr txBox="1">
            <a:spLocks noGrp="1"/>
          </p:cNvSpPr>
          <p:nvPr>
            <p:ph type="body" idx="3"/>
          </p:nvPr>
        </p:nvSpPr>
        <p:spPr>
          <a:xfrm>
            <a:off x="6239725" y="1373325"/>
            <a:ext cx="2263800" cy="2050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600"/>
              </a:spcBef>
              <a:spcAft>
                <a:spcPts val="0"/>
              </a:spcAft>
              <a:buSzPts val="1600"/>
              <a:buNone/>
            </a:pPr>
            <a:r>
              <a:rPr lang="en" b="1" u="sng"/>
              <a:t>Learners Who Create</a:t>
            </a:r>
            <a:endParaRPr b="1" u="sng"/>
          </a:p>
          <a:p>
            <a:pPr marL="0" lvl="0" indent="0" algn="l" rtl="0">
              <a:lnSpc>
                <a:spcPct val="115000"/>
              </a:lnSpc>
              <a:spcBef>
                <a:spcPts val="600"/>
              </a:spcBef>
              <a:spcAft>
                <a:spcPts val="0"/>
              </a:spcAft>
              <a:buSzPts val="1600"/>
              <a:buNone/>
            </a:pPr>
            <a:r>
              <a:rPr lang="en"/>
              <a:t>They jump into new situations to figure it out. They are setting up Snap Chats, IG, Tik Tok, and using them in new, innovative ways. </a:t>
            </a:r>
            <a:endParaRPr/>
          </a:p>
          <a:p>
            <a:pPr marL="0" lvl="0" indent="0" algn="l" rtl="0">
              <a:lnSpc>
                <a:spcPct val="115000"/>
              </a:lnSpc>
              <a:spcBef>
                <a:spcPts val="600"/>
              </a:spcBef>
              <a:spcAft>
                <a:spcPts val="0"/>
              </a:spcAft>
              <a:buSzPts val="1600"/>
              <a:buNone/>
            </a:pPr>
            <a:endParaRPr/>
          </a:p>
        </p:txBody>
      </p:sp>
      <p:sp>
        <p:nvSpPr>
          <p:cNvPr id="183" name="Google Shape;183;p25"/>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en"/>
              <a:t>14</a:t>
            </a:fld>
            <a:endParaRPr/>
          </a:p>
        </p:txBody>
      </p:sp>
      <p:sp>
        <p:nvSpPr>
          <p:cNvPr id="184" name="Google Shape;184;p25"/>
          <p:cNvSpPr txBox="1"/>
          <p:nvPr/>
        </p:nvSpPr>
        <p:spPr>
          <a:xfrm>
            <a:off x="2213725" y="3962675"/>
            <a:ext cx="6705300" cy="10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D966"/>
                </a:solidFill>
                <a:latin typeface="Muli"/>
                <a:ea typeface="Muli"/>
                <a:cs typeface="Muli"/>
                <a:sym typeface="Muli"/>
              </a:rPr>
              <a:t>“The single biggest problem facing education today is that our Digital Immigrants instructors, who speak an outdated language, are struggling to teach a population that speaks an entirely new language.”</a:t>
            </a:r>
            <a:endParaRPr>
              <a:solidFill>
                <a:srgbClr val="FFD966"/>
              </a:solidFill>
              <a:latin typeface="Muli"/>
              <a:ea typeface="Muli"/>
              <a:cs typeface="Muli"/>
              <a:sym typeface="Muli"/>
            </a:endParaRPr>
          </a:p>
          <a:p>
            <a:pPr marL="0" lvl="0" indent="0" algn="r" rtl="0">
              <a:spcBef>
                <a:spcPts val="0"/>
              </a:spcBef>
              <a:spcAft>
                <a:spcPts val="0"/>
              </a:spcAft>
              <a:buNone/>
            </a:pPr>
            <a:r>
              <a:rPr lang="en" sz="1100">
                <a:solidFill>
                  <a:srgbClr val="FFD966"/>
                </a:solidFill>
                <a:latin typeface="Muli"/>
                <a:ea typeface="Muli"/>
                <a:cs typeface="Muli"/>
                <a:sym typeface="Muli"/>
              </a:rPr>
              <a:t>-</a:t>
            </a:r>
            <a:r>
              <a:rPr lang="en" sz="1100" i="1">
                <a:solidFill>
                  <a:srgbClr val="FFD966"/>
                </a:solidFill>
                <a:latin typeface="Muli"/>
                <a:ea typeface="Muli"/>
                <a:cs typeface="Muli"/>
                <a:sym typeface="Muli"/>
              </a:rPr>
              <a:t>Prensky, M. Digital Natives, Digital Immigrants. On the Horizon.</a:t>
            </a:r>
            <a:endParaRPr sz="1100" i="1">
              <a:solidFill>
                <a:srgbClr val="FFD966"/>
              </a:solidFill>
              <a:latin typeface="Muli"/>
              <a:ea typeface="Muli"/>
              <a:cs typeface="Muli"/>
              <a:sym typeface="Mul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6"/>
          <p:cNvSpPr txBox="1">
            <a:spLocks noGrp="1"/>
          </p:cNvSpPr>
          <p:nvPr>
            <p:ph type="title"/>
          </p:nvPr>
        </p:nvSpPr>
        <p:spPr>
          <a:xfrm>
            <a:off x="580550" y="205975"/>
            <a:ext cx="7665000" cy="857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200"/>
              <a:buNone/>
            </a:pPr>
            <a:r>
              <a:rPr lang="en"/>
              <a:t>Kids who collaborate</a:t>
            </a:r>
            <a:endParaRPr/>
          </a:p>
        </p:txBody>
      </p:sp>
      <p:sp>
        <p:nvSpPr>
          <p:cNvPr id="190" name="Google Shape;190;p26"/>
          <p:cNvSpPr txBox="1">
            <a:spLocks noGrp="1"/>
          </p:cNvSpPr>
          <p:nvPr>
            <p:ph type="body" idx="1"/>
          </p:nvPr>
        </p:nvSpPr>
        <p:spPr>
          <a:xfrm>
            <a:off x="656325" y="1352550"/>
            <a:ext cx="2263800" cy="3202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600"/>
              </a:spcBef>
              <a:spcAft>
                <a:spcPts val="0"/>
              </a:spcAft>
              <a:buSzPts val="1600"/>
              <a:buNone/>
            </a:pPr>
            <a:r>
              <a:rPr lang="en" b="1" u="sng"/>
              <a:t>Communicators</a:t>
            </a:r>
            <a:endParaRPr b="1" u="sng"/>
          </a:p>
          <a:p>
            <a:pPr marL="0" lvl="0" indent="0" algn="l" rtl="0">
              <a:lnSpc>
                <a:spcPct val="115000"/>
              </a:lnSpc>
              <a:spcBef>
                <a:spcPts val="600"/>
              </a:spcBef>
              <a:spcAft>
                <a:spcPts val="0"/>
              </a:spcAft>
              <a:buSzPts val="1600"/>
              <a:buNone/>
            </a:pPr>
            <a:r>
              <a:rPr lang="en"/>
              <a:t>The course of their days involve communication modes never dreamt of before. This creates a hunger for it in Gen Z kids. They WANT that connection with others.</a:t>
            </a:r>
            <a:endParaRPr/>
          </a:p>
        </p:txBody>
      </p:sp>
      <p:sp>
        <p:nvSpPr>
          <p:cNvPr id="191" name="Google Shape;191;p26"/>
          <p:cNvSpPr txBox="1">
            <a:spLocks noGrp="1"/>
          </p:cNvSpPr>
          <p:nvPr>
            <p:ph type="body" idx="2"/>
          </p:nvPr>
        </p:nvSpPr>
        <p:spPr>
          <a:xfrm>
            <a:off x="3641397" y="1352545"/>
            <a:ext cx="2005800" cy="3202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600"/>
              </a:spcBef>
              <a:spcAft>
                <a:spcPts val="0"/>
              </a:spcAft>
              <a:buSzPts val="1600"/>
              <a:buNone/>
            </a:pPr>
            <a:r>
              <a:rPr lang="en" b="1" u="sng"/>
              <a:t>Kids who “talk tech”</a:t>
            </a:r>
            <a:endParaRPr b="1" u="sng"/>
          </a:p>
          <a:p>
            <a:pPr marL="0" lvl="0" indent="0" algn="l" rtl="0">
              <a:lnSpc>
                <a:spcPct val="115000"/>
              </a:lnSpc>
              <a:spcBef>
                <a:spcPts val="600"/>
              </a:spcBef>
              <a:spcAft>
                <a:spcPts val="0"/>
              </a:spcAft>
              <a:buSzPts val="1600"/>
              <a:buNone/>
            </a:pPr>
            <a:r>
              <a:rPr lang="en"/>
              <a:t>They collaborate via technology. They use Google as a matter of course, and consult online.</a:t>
            </a:r>
            <a:endParaRPr/>
          </a:p>
        </p:txBody>
      </p:sp>
      <p:sp>
        <p:nvSpPr>
          <p:cNvPr id="192" name="Google Shape;192;p26"/>
          <p:cNvSpPr txBox="1">
            <a:spLocks noGrp="1"/>
          </p:cNvSpPr>
          <p:nvPr>
            <p:ph type="body" idx="3"/>
          </p:nvPr>
        </p:nvSpPr>
        <p:spPr>
          <a:xfrm>
            <a:off x="6392125" y="1373325"/>
            <a:ext cx="2263800" cy="2580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600"/>
              </a:spcBef>
              <a:spcAft>
                <a:spcPts val="0"/>
              </a:spcAft>
              <a:buSzPts val="1600"/>
              <a:buNone/>
            </a:pPr>
            <a:r>
              <a:rPr lang="en" b="1" u="sng"/>
              <a:t>They EXPECT it</a:t>
            </a:r>
            <a:endParaRPr b="1" u="sng"/>
          </a:p>
          <a:p>
            <a:pPr marL="0" lvl="0" indent="0" algn="l" rtl="0">
              <a:lnSpc>
                <a:spcPct val="115000"/>
              </a:lnSpc>
              <a:spcBef>
                <a:spcPts val="600"/>
              </a:spcBef>
              <a:spcAft>
                <a:spcPts val="0"/>
              </a:spcAft>
              <a:buSzPts val="1600"/>
              <a:buNone/>
            </a:pPr>
            <a:r>
              <a:rPr lang="en"/>
              <a:t>In nearly every class, they are expected to “turn to a shoulder partner” or share ideas and work together on projects. They like it that way,</a:t>
            </a:r>
            <a:endParaRPr/>
          </a:p>
          <a:p>
            <a:pPr marL="0" lvl="0" indent="0" algn="l" rtl="0">
              <a:lnSpc>
                <a:spcPct val="115000"/>
              </a:lnSpc>
              <a:spcBef>
                <a:spcPts val="600"/>
              </a:spcBef>
              <a:spcAft>
                <a:spcPts val="0"/>
              </a:spcAft>
              <a:buSzPts val="1600"/>
              <a:buNone/>
            </a:pPr>
            <a:endParaRPr/>
          </a:p>
        </p:txBody>
      </p:sp>
      <p:sp>
        <p:nvSpPr>
          <p:cNvPr id="193" name="Google Shape;193;p26"/>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7"/>
          <p:cNvSpPr txBox="1">
            <a:spLocks noGrp="1"/>
          </p:cNvSpPr>
          <p:nvPr>
            <p:ph type="title"/>
          </p:nvPr>
        </p:nvSpPr>
        <p:spPr>
          <a:xfrm>
            <a:off x="308325" y="315200"/>
            <a:ext cx="5921400" cy="6306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200"/>
              <a:buNone/>
            </a:pPr>
            <a:r>
              <a:rPr lang="en"/>
              <a:t>Workers for Tomorrow</a:t>
            </a:r>
            <a:endParaRPr/>
          </a:p>
        </p:txBody>
      </p:sp>
      <p:sp>
        <p:nvSpPr>
          <p:cNvPr id="199" name="Google Shape;199;p27"/>
          <p:cNvSpPr txBox="1">
            <a:spLocks noGrp="1"/>
          </p:cNvSpPr>
          <p:nvPr>
            <p:ph type="body" idx="1"/>
          </p:nvPr>
        </p:nvSpPr>
        <p:spPr>
          <a:xfrm>
            <a:off x="422950" y="1387875"/>
            <a:ext cx="5044200" cy="3061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600"/>
              </a:spcBef>
              <a:spcAft>
                <a:spcPts val="0"/>
              </a:spcAft>
              <a:buSzPts val="2400"/>
              <a:buNone/>
            </a:pPr>
            <a:r>
              <a:rPr lang="en"/>
              <a:t>So, Gen Z is differently motivated. What are the implications for employers/post-high school?</a:t>
            </a:r>
            <a:endParaRPr/>
          </a:p>
          <a:p>
            <a:pPr marL="914400" lvl="0" indent="-342900" algn="l" rtl="0">
              <a:lnSpc>
                <a:spcPct val="115000"/>
              </a:lnSpc>
              <a:spcBef>
                <a:spcPts val="600"/>
              </a:spcBef>
              <a:spcAft>
                <a:spcPts val="0"/>
              </a:spcAft>
              <a:buSzPts val="1800"/>
              <a:buChar char="⬡"/>
            </a:pPr>
            <a:r>
              <a:rPr lang="en" sz="1800"/>
              <a:t>Employers/teachers as coaches</a:t>
            </a:r>
            <a:endParaRPr sz="1800"/>
          </a:p>
          <a:p>
            <a:pPr marL="914400" lvl="0" indent="-342900" algn="l" rtl="0">
              <a:lnSpc>
                <a:spcPct val="115000"/>
              </a:lnSpc>
              <a:spcBef>
                <a:spcPts val="0"/>
              </a:spcBef>
              <a:spcAft>
                <a:spcPts val="0"/>
              </a:spcAft>
              <a:buSzPts val="1800"/>
              <a:buChar char="⬡"/>
            </a:pPr>
            <a:r>
              <a:rPr lang="en" sz="1800"/>
              <a:t>Input is respected</a:t>
            </a:r>
            <a:endParaRPr sz="1800"/>
          </a:p>
          <a:p>
            <a:pPr marL="914400" lvl="0" indent="-342900" algn="l" rtl="0">
              <a:lnSpc>
                <a:spcPct val="115000"/>
              </a:lnSpc>
              <a:spcBef>
                <a:spcPts val="0"/>
              </a:spcBef>
              <a:spcAft>
                <a:spcPts val="0"/>
              </a:spcAft>
              <a:buSzPts val="1800"/>
              <a:buChar char="⬡"/>
            </a:pPr>
            <a:r>
              <a:rPr lang="en" sz="1800"/>
              <a:t>Social interaction is needed</a:t>
            </a:r>
            <a:endParaRPr sz="1800"/>
          </a:p>
          <a:p>
            <a:pPr marL="914400" lvl="0" indent="-342900" algn="l" rtl="0">
              <a:lnSpc>
                <a:spcPct val="115000"/>
              </a:lnSpc>
              <a:spcBef>
                <a:spcPts val="0"/>
              </a:spcBef>
              <a:spcAft>
                <a:spcPts val="0"/>
              </a:spcAft>
              <a:buSzPts val="1800"/>
              <a:buChar char="⬡"/>
            </a:pPr>
            <a:r>
              <a:rPr lang="en" sz="1800"/>
              <a:t>“Making people” to make things</a:t>
            </a:r>
            <a:endParaRPr sz="1800"/>
          </a:p>
        </p:txBody>
      </p:sp>
      <p:sp>
        <p:nvSpPr>
          <p:cNvPr id="200" name="Google Shape;200;p27"/>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en"/>
              <a:t>16</a:t>
            </a:fld>
            <a:endParaRPr/>
          </a:p>
        </p:txBody>
      </p:sp>
      <p:pic>
        <p:nvPicPr>
          <p:cNvPr id="201" name="Google Shape;201;p27"/>
          <p:cNvPicPr preferRelativeResize="0"/>
          <p:nvPr/>
        </p:nvPicPr>
        <p:blipFill rotWithShape="1">
          <a:blip r:embed="rId3">
            <a:alphaModFix/>
          </a:blip>
          <a:srcRect r="9958"/>
          <a:stretch/>
        </p:blipFill>
        <p:spPr>
          <a:xfrm>
            <a:off x="5467200" y="1040850"/>
            <a:ext cx="3676800" cy="3061800"/>
          </a:xfrm>
          <a:prstGeom prst="hexagon">
            <a:avLst>
              <a:gd name="adj" fmla="val 25000"/>
              <a:gd name="vf" fmla="val 115470"/>
            </a:avLst>
          </a:prstGeom>
          <a:noFill/>
          <a:ln>
            <a:noFill/>
          </a:ln>
          <a:effectLst>
            <a:outerShdw blurRad="257175" dist="57150" dir="5400000" algn="bl" rotWithShape="0">
              <a:schemeClr val="dk1">
                <a:alpha val="49803"/>
              </a:schemeClr>
            </a:outerShdw>
          </a:effectLst>
        </p:spPr>
      </p:pic>
      <p:sp>
        <p:nvSpPr>
          <p:cNvPr id="202" name="Google Shape;202;p27"/>
          <p:cNvSpPr txBox="1"/>
          <p:nvPr/>
        </p:nvSpPr>
        <p:spPr>
          <a:xfrm>
            <a:off x="2289650" y="4449675"/>
            <a:ext cx="59214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Muli"/>
                <a:ea typeface="Muli"/>
                <a:cs typeface="Muli"/>
                <a:sym typeface="Muli"/>
              </a:rPr>
              <a:t>And… umm… they are snowflakes.</a:t>
            </a:r>
            <a:endParaRPr sz="2400">
              <a:solidFill>
                <a:srgbClr val="FFFFFF"/>
              </a:solidFill>
              <a:latin typeface="Muli"/>
              <a:ea typeface="Muli"/>
              <a:cs typeface="Muli"/>
              <a:sym typeface="Mul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8"/>
          <p:cNvSpPr txBox="1">
            <a:spLocks noGrp="1"/>
          </p:cNvSpPr>
          <p:nvPr>
            <p:ph type="title"/>
          </p:nvPr>
        </p:nvSpPr>
        <p:spPr>
          <a:xfrm>
            <a:off x="723825" y="363575"/>
            <a:ext cx="40443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What is the new </a:t>
            </a:r>
            <a:endParaRPr/>
          </a:p>
          <a:p>
            <a:pPr marL="0" lvl="0" indent="0" algn="l" rtl="0">
              <a:spcBef>
                <a:spcPts val="0"/>
              </a:spcBef>
              <a:spcAft>
                <a:spcPts val="0"/>
              </a:spcAft>
              <a:buNone/>
            </a:pPr>
            <a:r>
              <a:rPr lang="en"/>
              <a:t>thinking?</a:t>
            </a:r>
            <a:endParaRPr/>
          </a:p>
        </p:txBody>
      </p:sp>
      <p:sp>
        <p:nvSpPr>
          <p:cNvPr id="208" name="Google Shape;208;p28"/>
          <p:cNvSpPr txBox="1">
            <a:spLocks noGrp="1"/>
          </p:cNvSpPr>
          <p:nvPr>
            <p:ph type="body" idx="1"/>
          </p:nvPr>
        </p:nvSpPr>
        <p:spPr>
          <a:xfrm>
            <a:off x="1514550" y="1817400"/>
            <a:ext cx="6114900" cy="31617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Life Skills</a:t>
            </a:r>
            <a:endParaRPr/>
          </a:p>
          <a:p>
            <a:pPr marL="0" lvl="0" indent="0" algn="ctr" rtl="0">
              <a:spcBef>
                <a:spcPts val="600"/>
              </a:spcBef>
              <a:spcAft>
                <a:spcPts val="0"/>
              </a:spcAft>
              <a:buNone/>
            </a:pPr>
            <a:r>
              <a:rPr lang="en"/>
              <a:t>= </a:t>
            </a:r>
            <a:endParaRPr/>
          </a:p>
          <a:p>
            <a:pPr marL="0" lvl="0" indent="0" algn="ctr" rtl="0">
              <a:spcBef>
                <a:spcPts val="600"/>
              </a:spcBef>
              <a:spcAft>
                <a:spcPts val="0"/>
              </a:spcAft>
              <a:buNone/>
            </a:pPr>
            <a:r>
              <a:rPr lang="en"/>
              <a:t>Job Skills</a:t>
            </a:r>
            <a:endParaRPr/>
          </a:p>
          <a:p>
            <a:pPr marL="0" lvl="0" indent="0" algn="ctr" rtl="0">
              <a:spcBef>
                <a:spcPts val="600"/>
              </a:spcBef>
              <a:spcAft>
                <a:spcPts val="0"/>
              </a:spcAft>
              <a:buNone/>
            </a:pPr>
            <a:r>
              <a:rPr lang="en"/>
              <a:t>=</a:t>
            </a:r>
            <a:endParaRPr/>
          </a:p>
          <a:p>
            <a:pPr marL="0" lvl="0" indent="0" algn="ctr" rtl="0">
              <a:spcBef>
                <a:spcPts val="600"/>
              </a:spcBef>
              <a:spcAft>
                <a:spcPts val="0"/>
              </a:spcAft>
              <a:buNone/>
            </a:pPr>
            <a:r>
              <a:rPr lang="en"/>
              <a:t>College Success Skills</a:t>
            </a:r>
            <a:endParaRPr/>
          </a:p>
        </p:txBody>
      </p:sp>
      <p:sp>
        <p:nvSpPr>
          <p:cNvPr id="209" name="Google Shape;209;p2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17</a:t>
            </a:fld>
            <a:endParaRPr/>
          </a:p>
        </p:txBody>
      </p:sp>
      <p:sp>
        <p:nvSpPr>
          <p:cNvPr id="210" name="Google Shape;210;p28"/>
          <p:cNvSpPr txBox="1"/>
          <p:nvPr/>
        </p:nvSpPr>
        <p:spPr>
          <a:xfrm>
            <a:off x="5276850" y="186250"/>
            <a:ext cx="3660600" cy="103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i="1">
                <a:solidFill>
                  <a:srgbClr val="00FFFF"/>
                </a:solidFill>
                <a:latin typeface="Century Gothic"/>
                <a:ea typeface="Century Gothic"/>
                <a:cs typeface="Century Gothic"/>
                <a:sym typeface="Century Gothic"/>
              </a:rPr>
              <a:t>If pro and con are opposites, wouldn't the opposite of progress be congress?</a:t>
            </a:r>
            <a:endParaRPr sz="1800" i="1">
              <a:solidFill>
                <a:srgbClr val="00FFFF"/>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9"/>
          <p:cNvPicPr preferRelativeResize="0"/>
          <p:nvPr/>
        </p:nvPicPr>
        <p:blipFill rotWithShape="1">
          <a:blip r:embed="rId3">
            <a:alphaModFix/>
          </a:blip>
          <a:srcRect/>
          <a:stretch/>
        </p:blipFill>
        <p:spPr>
          <a:xfrm>
            <a:off x="5537450" y="1122100"/>
            <a:ext cx="2631075" cy="2072250"/>
          </a:xfrm>
          <a:prstGeom prst="rect">
            <a:avLst/>
          </a:prstGeom>
          <a:noFill/>
          <a:ln>
            <a:noFill/>
          </a:ln>
        </p:spPr>
      </p:pic>
      <p:sp>
        <p:nvSpPr>
          <p:cNvPr id="216" name="Google Shape;216;p29"/>
          <p:cNvSpPr txBox="1">
            <a:spLocks noGrp="1"/>
          </p:cNvSpPr>
          <p:nvPr>
            <p:ph type="ctrTitle" idx="4294967295"/>
          </p:nvPr>
        </p:nvSpPr>
        <p:spPr>
          <a:xfrm>
            <a:off x="381150" y="745025"/>
            <a:ext cx="4756800" cy="6006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600"/>
              <a:buNone/>
            </a:pPr>
            <a:r>
              <a:rPr lang="en"/>
              <a:t>The Graduate Profile</a:t>
            </a:r>
            <a:endParaRPr/>
          </a:p>
        </p:txBody>
      </p:sp>
      <p:sp>
        <p:nvSpPr>
          <p:cNvPr id="217" name="Google Shape;217;p29"/>
          <p:cNvSpPr txBox="1">
            <a:spLocks noGrp="1"/>
          </p:cNvSpPr>
          <p:nvPr>
            <p:ph type="subTitle" idx="4294967295"/>
          </p:nvPr>
        </p:nvSpPr>
        <p:spPr>
          <a:xfrm>
            <a:off x="504450" y="2045300"/>
            <a:ext cx="4510200" cy="423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
                <a:solidFill>
                  <a:srgbClr val="00FFFF"/>
                </a:solidFill>
              </a:rPr>
              <a:t>Making the shift from knowledge to skills</a:t>
            </a:r>
            <a:endParaRPr>
              <a:solidFill>
                <a:srgbClr val="00FFFF"/>
              </a:solidFill>
            </a:endParaRPr>
          </a:p>
        </p:txBody>
      </p:sp>
      <p:pic>
        <p:nvPicPr>
          <p:cNvPr id="218" name="Google Shape;218;p29"/>
          <p:cNvPicPr preferRelativeResize="0"/>
          <p:nvPr/>
        </p:nvPicPr>
        <p:blipFill rotWithShape="1">
          <a:blip r:embed="rId4">
            <a:alphaModFix/>
          </a:blip>
          <a:srcRect/>
          <a:stretch/>
        </p:blipFill>
        <p:spPr>
          <a:xfrm>
            <a:off x="6133408" y="1171755"/>
            <a:ext cx="1439175" cy="1567850"/>
          </a:xfrm>
          <a:prstGeom prst="rect">
            <a:avLst/>
          </a:prstGeom>
          <a:noFill/>
          <a:ln>
            <a:noFill/>
          </a:ln>
        </p:spPr>
      </p:pic>
      <p:sp>
        <p:nvSpPr>
          <p:cNvPr id="219" name="Google Shape;219;p29"/>
          <p:cNvSpPr txBox="1"/>
          <p:nvPr/>
        </p:nvSpPr>
        <p:spPr>
          <a:xfrm>
            <a:off x="642025" y="3908700"/>
            <a:ext cx="7221000" cy="7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FFFFFF"/>
                </a:solidFill>
              </a:rPr>
              <a:t>Unlike a mission or vision statement, a graduate profile is a document that a school or district uses to specify the cognitive, personal, and interpersonal competencies that students should have when they graduate.</a:t>
            </a:r>
            <a:endParaRPr>
              <a:solidFill>
                <a:srgbClr val="FFFFFF"/>
              </a:solidFill>
              <a:latin typeface="Muli"/>
              <a:ea typeface="Muli"/>
              <a:cs typeface="Muli"/>
              <a:sym typeface="Muli"/>
            </a:endParaRPr>
          </a:p>
        </p:txBody>
      </p:sp>
      <p:sp>
        <p:nvSpPr>
          <p:cNvPr id="220" name="Google Shape;220;p2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0"/>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200"/>
              <a:buNone/>
            </a:pPr>
            <a:r>
              <a:rPr lang="en"/>
              <a:t>What we did/will do...</a:t>
            </a:r>
            <a:endParaRPr/>
          </a:p>
        </p:txBody>
      </p:sp>
      <p:sp>
        <p:nvSpPr>
          <p:cNvPr id="226" name="Google Shape;226;p30"/>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en"/>
              <a:t>19</a:t>
            </a:fld>
            <a:endParaRPr/>
          </a:p>
        </p:txBody>
      </p:sp>
      <p:grpSp>
        <p:nvGrpSpPr>
          <p:cNvPr id="227" name="Google Shape;227;p30"/>
          <p:cNvGrpSpPr/>
          <p:nvPr/>
        </p:nvGrpSpPr>
        <p:grpSpPr>
          <a:xfrm>
            <a:off x="5733225" y="2944600"/>
            <a:ext cx="3218450" cy="1666200"/>
            <a:chOff x="6038025" y="2598915"/>
            <a:chExt cx="3218450" cy="1666200"/>
          </a:xfrm>
        </p:grpSpPr>
        <p:cxnSp>
          <p:nvCxnSpPr>
            <p:cNvPr id="228" name="Google Shape;228;p30"/>
            <p:cNvCxnSpPr/>
            <p:nvPr/>
          </p:nvCxnSpPr>
          <p:spPr>
            <a:xfrm>
              <a:off x="6038025" y="3312550"/>
              <a:ext cx="582000" cy="0"/>
            </a:xfrm>
            <a:prstGeom prst="straightConnector1">
              <a:avLst/>
            </a:prstGeom>
            <a:noFill/>
            <a:ln w="9525" cap="flat" cmpd="sng">
              <a:solidFill>
                <a:schemeClr val="lt1"/>
              </a:solidFill>
              <a:prstDash val="solid"/>
              <a:round/>
              <a:headEnd type="none" w="sm" len="sm"/>
              <a:tailEnd type="none" w="sm" len="sm"/>
            </a:ln>
          </p:spPr>
        </p:cxnSp>
        <p:sp>
          <p:nvSpPr>
            <p:cNvPr id="229" name="Google Shape;229;p30"/>
            <p:cNvSpPr txBox="1"/>
            <p:nvPr/>
          </p:nvSpPr>
          <p:spPr>
            <a:xfrm>
              <a:off x="6640475" y="2598915"/>
              <a:ext cx="2616000" cy="166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a:solidFill>
                    <a:schemeClr val="lt1"/>
                  </a:solidFill>
                  <a:latin typeface="Muli"/>
                  <a:ea typeface="Muli"/>
                  <a:cs typeface="Muli"/>
                  <a:sym typeface="Muli"/>
                </a:rPr>
                <a:t>Build the Profile</a:t>
              </a:r>
              <a:endParaRPr b="0" i="0" u="none" strike="noStrike" cap="none">
                <a:solidFill>
                  <a:schemeClr val="lt1"/>
                </a:solidFill>
                <a:latin typeface="Muli"/>
                <a:ea typeface="Muli"/>
                <a:cs typeface="Muli"/>
                <a:sym typeface="Mul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uli"/>
                <a:ea typeface="Muli"/>
                <a:cs typeface="Muli"/>
                <a:sym typeface="Muli"/>
              </a:endParaRPr>
            </a:p>
            <a:p>
              <a:pPr marL="0" marR="0" lvl="0" indent="0" algn="l" rtl="0">
                <a:lnSpc>
                  <a:spcPct val="100000"/>
                </a:lnSpc>
                <a:spcBef>
                  <a:spcPts val="0"/>
                </a:spcBef>
                <a:spcAft>
                  <a:spcPts val="1600"/>
                </a:spcAft>
                <a:buClr>
                  <a:srgbClr val="000000"/>
                </a:buClr>
                <a:buSzPts val="800"/>
                <a:buFont typeface="Arial"/>
                <a:buNone/>
              </a:pPr>
              <a:r>
                <a:rPr lang="en" sz="1200">
                  <a:solidFill>
                    <a:schemeClr val="lt1"/>
                  </a:solidFill>
                  <a:latin typeface="Muli"/>
                  <a:ea typeface="Muli"/>
                  <a:cs typeface="Muli"/>
                  <a:sym typeface="Muli"/>
                </a:rPr>
                <a:t>We went to ALL stakeholders to assess and measure what they believed are the most important skills and competencies. Using all the feedback, we built the profile for our district (and community).</a:t>
              </a:r>
              <a:endParaRPr sz="1200" b="0" i="0" u="none" strike="noStrike" cap="none">
                <a:solidFill>
                  <a:schemeClr val="lt1"/>
                </a:solidFill>
                <a:latin typeface="Muli"/>
                <a:ea typeface="Muli"/>
                <a:cs typeface="Muli"/>
                <a:sym typeface="Muli"/>
              </a:endParaRPr>
            </a:p>
          </p:txBody>
        </p:sp>
        <p:sp>
          <p:nvSpPr>
            <p:cNvPr id="230" name="Google Shape;230;p30"/>
            <p:cNvSpPr/>
            <p:nvPr/>
          </p:nvSpPr>
          <p:spPr>
            <a:xfrm>
              <a:off x="6424027" y="3212150"/>
              <a:ext cx="198600" cy="1983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30"/>
            <p:cNvSpPr txBox="1"/>
            <p:nvPr/>
          </p:nvSpPr>
          <p:spPr>
            <a:xfrm>
              <a:off x="6399017" y="3156109"/>
              <a:ext cx="247500" cy="31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000000"/>
                </a:buClr>
                <a:buSzPts val="800"/>
                <a:buFont typeface="Arial"/>
                <a:buNone/>
              </a:pPr>
              <a:r>
                <a:rPr lang="en" sz="800">
                  <a:solidFill>
                    <a:schemeClr val="dk1"/>
                  </a:solidFill>
                  <a:latin typeface="Lexend Deca"/>
                  <a:ea typeface="Lexend Deca"/>
                  <a:cs typeface="Lexend Deca"/>
                  <a:sym typeface="Lexend Deca"/>
                </a:rPr>
                <a:t>1</a:t>
              </a:r>
              <a:endParaRPr sz="800" b="0" i="0" u="none" strike="noStrike" cap="none">
                <a:solidFill>
                  <a:schemeClr val="dk1"/>
                </a:solidFill>
                <a:latin typeface="Lexend Deca"/>
                <a:ea typeface="Lexend Deca"/>
                <a:cs typeface="Lexend Deca"/>
                <a:sym typeface="Lexend Deca"/>
              </a:endParaRPr>
            </a:p>
          </p:txBody>
        </p:sp>
      </p:grpSp>
      <p:grpSp>
        <p:nvGrpSpPr>
          <p:cNvPr id="232" name="Google Shape;232;p30"/>
          <p:cNvGrpSpPr/>
          <p:nvPr/>
        </p:nvGrpSpPr>
        <p:grpSpPr>
          <a:xfrm>
            <a:off x="183525" y="2172125"/>
            <a:ext cx="3142725" cy="1851300"/>
            <a:chOff x="488325" y="1844095"/>
            <a:chExt cx="3142725" cy="1851300"/>
          </a:xfrm>
        </p:grpSpPr>
        <p:sp>
          <p:nvSpPr>
            <p:cNvPr id="233" name="Google Shape;233;p30"/>
            <p:cNvSpPr txBox="1"/>
            <p:nvPr/>
          </p:nvSpPr>
          <p:spPr>
            <a:xfrm>
              <a:off x="488325" y="1844095"/>
              <a:ext cx="2233800" cy="1851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a:solidFill>
                    <a:schemeClr val="lt1"/>
                  </a:solidFill>
                  <a:latin typeface="Muli"/>
                  <a:ea typeface="Muli"/>
                  <a:cs typeface="Muli"/>
                  <a:sym typeface="Muli"/>
                </a:rPr>
                <a:t>Align Mission &amp; Vision</a:t>
              </a:r>
              <a:endParaRPr b="0" i="0" u="none" strike="noStrike" cap="none">
                <a:solidFill>
                  <a:schemeClr val="lt1"/>
                </a:solidFill>
                <a:latin typeface="Muli"/>
                <a:ea typeface="Muli"/>
                <a:cs typeface="Muli"/>
                <a:sym typeface="Muli"/>
              </a:endParaRPr>
            </a:p>
            <a:p>
              <a:pPr marL="0" marR="0" lvl="0" indent="0" algn="l" rtl="0">
                <a:lnSpc>
                  <a:spcPct val="100000"/>
                </a:lnSpc>
                <a:spcBef>
                  <a:spcPts val="0"/>
                </a:spcBef>
                <a:spcAft>
                  <a:spcPts val="0"/>
                </a:spcAft>
                <a:buClr>
                  <a:srgbClr val="000000"/>
                </a:buClr>
                <a:buSzPts val="1200"/>
                <a:buFont typeface="Arial"/>
                <a:buNone/>
              </a:pPr>
              <a:endParaRPr sz="1200">
                <a:solidFill>
                  <a:schemeClr val="lt1"/>
                </a:solidFill>
                <a:latin typeface="Muli"/>
                <a:ea typeface="Muli"/>
                <a:cs typeface="Muli"/>
                <a:sym typeface="Muli"/>
              </a:endParaRPr>
            </a:p>
            <a:p>
              <a:pPr marL="0" marR="0" lvl="0" indent="0" algn="l" rtl="0">
                <a:lnSpc>
                  <a:spcPct val="100000"/>
                </a:lnSpc>
                <a:spcBef>
                  <a:spcPts val="0"/>
                </a:spcBef>
                <a:spcAft>
                  <a:spcPts val="0"/>
                </a:spcAft>
                <a:buClr>
                  <a:srgbClr val="000000"/>
                </a:buClr>
                <a:buSzPts val="1200"/>
                <a:buFont typeface="Arial"/>
                <a:buNone/>
              </a:pPr>
              <a:r>
                <a:rPr lang="en" sz="1200">
                  <a:solidFill>
                    <a:schemeClr val="lt1"/>
                  </a:solidFill>
                  <a:latin typeface="Muli"/>
                  <a:ea typeface="Muli"/>
                  <a:cs typeface="Muli"/>
                  <a:sym typeface="Muli"/>
                </a:rPr>
                <a:t>Once the Grad Profile is identified, the district’s mission and vision must align. Our GOAL is to graduate students who demonstrate the skills and competencies outlined by our Graduate Profile</a:t>
              </a:r>
              <a:endParaRPr sz="1200">
                <a:solidFill>
                  <a:schemeClr val="lt1"/>
                </a:solidFill>
                <a:latin typeface="Muli"/>
                <a:ea typeface="Muli"/>
                <a:cs typeface="Muli"/>
                <a:sym typeface="Muli"/>
              </a:endParaRPr>
            </a:p>
            <a:p>
              <a:pPr marL="0" marR="0" lvl="0" indent="0" algn="r" rtl="0">
                <a:lnSpc>
                  <a:spcPct val="100000"/>
                </a:lnSpc>
                <a:spcBef>
                  <a:spcPts val="0"/>
                </a:spcBef>
                <a:spcAft>
                  <a:spcPts val="1600"/>
                </a:spcAft>
                <a:buClr>
                  <a:srgbClr val="000000"/>
                </a:buClr>
                <a:buSzPts val="800"/>
                <a:buFont typeface="Arial"/>
                <a:buNone/>
              </a:pPr>
              <a:endParaRPr sz="800" b="0" i="0" u="none" strike="noStrike" cap="none">
                <a:solidFill>
                  <a:schemeClr val="lt1"/>
                </a:solidFill>
                <a:latin typeface="Muli"/>
                <a:ea typeface="Muli"/>
                <a:cs typeface="Muli"/>
                <a:sym typeface="Muli"/>
              </a:endParaRPr>
            </a:p>
          </p:txBody>
        </p:sp>
        <p:cxnSp>
          <p:nvCxnSpPr>
            <p:cNvPr id="234" name="Google Shape;234;p30"/>
            <p:cNvCxnSpPr/>
            <p:nvPr/>
          </p:nvCxnSpPr>
          <p:spPr>
            <a:xfrm rot="10800000">
              <a:off x="2587350" y="2536350"/>
              <a:ext cx="1043700" cy="0"/>
            </a:xfrm>
            <a:prstGeom prst="straightConnector1">
              <a:avLst/>
            </a:prstGeom>
            <a:noFill/>
            <a:ln w="9525" cap="flat" cmpd="sng">
              <a:solidFill>
                <a:schemeClr val="lt1"/>
              </a:solidFill>
              <a:prstDash val="solid"/>
              <a:round/>
              <a:headEnd type="none" w="sm" len="sm"/>
              <a:tailEnd type="none" w="sm" len="sm"/>
            </a:ln>
          </p:spPr>
        </p:cxnSp>
        <p:sp>
          <p:nvSpPr>
            <p:cNvPr id="235" name="Google Shape;235;p30"/>
            <p:cNvSpPr/>
            <p:nvPr/>
          </p:nvSpPr>
          <p:spPr>
            <a:xfrm>
              <a:off x="2523501" y="2431050"/>
              <a:ext cx="198600" cy="1983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30"/>
            <p:cNvSpPr txBox="1"/>
            <p:nvPr/>
          </p:nvSpPr>
          <p:spPr>
            <a:xfrm>
              <a:off x="2498491" y="2373759"/>
              <a:ext cx="247500" cy="31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000000"/>
                </a:buClr>
                <a:buSzPts val="800"/>
                <a:buFont typeface="Arial"/>
                <a:buNone/>
              </a:pPr>
              <a:r>
                <a:rPr lang="en" sz="800">
                  <a:solidFill>
                    <a:schemeClr val="dk1"/>
                  </a:solidFill>
                  <a:latin typeface="Lexend Deca"/>
                  <a:ea typeface="Lexend Deca"/>
                  <a:cs typeface="Lexend Deca"/>
                  <a:sym typeface="Lexend Deca"/>
                </a:rPr>
                <a:t>2</a:t>
              </a:r>
              <a:endParaRPr sz="800" b="0" i="0" u="none" strike="noStrike" cap="none">
                <a:solidFill>
                  <a:schemeClr val="dk1"/>
                </a:solidFill>
                <a:latin typeface="Lexend Deca"/>
                <a:ea typeface="Lexend Deca"/>
                <a:cs typeface="Lexend Deca"/>
                <a:sym typeface="Lexend Deca"/>
              </a:endParaRPr>
            </a:p>
          </p:txBody>
        </p:sp>
      </p:grpSp>
      <p:grpSp>
        <p:nvGrpSpPr>
          <p:cNvPr id="237" name="Google Shape;237;p30"/>
          <p:cNvGrpSpPr/>
          <p:nvPr/>
        </p:nvGrpSpPr>
        <p:grpSpPr>
          <a:xfrm>
            <a:off x="4603300" y="1036500"/>
            <a:ext cx="4233900" cy="1384500"/>
            <a:chOff x="4908100" y="655505"/>
            <a:chExt cx="4233900" cy="1384500"/>
          </a:xfrm>
        </p:grpSpPr>
        <p:cxnSp>
          <p:nvCxnSpPr>
            <p:cNvPr id="238" name="Google Shape;238;p30"/>
            <p:cNvCxnSpPr/>
            <p:nvPr/>
          </p:nvCxnSpPr>
          <p:spPr>
            <a:xfrm>
              <a:off x="4908100" y="1593250"/>
              <a:ext cx="1715100" cy="0"/>
            </a:xfrm>
            <a:prstGeom prst="straightConnector1">
              <a:avLst/>
            </a:prstGeom>
            <a:noFill/>
            <a:ln w="9525" cap="flat" cmpd="sng">
              <a:solidFill>
                <a:schemeClr val="lt1"/>
              </a:solidFill>
              <a:prstDash val="solid"/>
              <a:round/>
              <a:headEnd type="none" w="sm" len="sm"/>
              <a:tailEnd type="none" w="sm" len="sm"/>
            </a:ln>
          </p:spPr>
        </p:cxnSp>
        <p:sp>
          <p:nvSpPr>
            <p:cNvPr id="239" name="Google Shape;239;p30"/>
            <p:cNvSpPr txBox="1"/>
            <p:nvPr/>
          </p:nvSpPr>
          <p:spPr>
            <a:xfrm>
              <a:off x="6623200" y="655505"/>
              <a:ext cx="2518800" cy="138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a:solidFill>
                    <a:schemeClr val="lt1"/>
                  </a:solidFill>
                  <a:latin typeface="Muli"/>
                  <a:ea typeface="Muli"/>
                  <a:cs typeface="Muli"/>
                  <a:sym typeface="Muli"/>
                </a:rPr>
                <a:t>Revamp &amp; Infuse Curriculum</a:t>
              </a:r>
              <a:endParaRPr b="0" i="0" u="none" strike="noStrike" cap="none">
                <a:solidFill>
                  <a:schemeClr val="lt1"/>
                </a:solidFill>
                <a:latin typeface="Muli"/>
                <a:ea typeface="Muli"/>
                <a:cs typeface="Muli"/>
                <a:sym typeface="Mul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uli"/>
                <a:ea typeface="Muli"/>
                <a:cs typeface="Muli"/>
                <a:sym typeface="Muli"/>
              </a:endParaRPr>
            </a:p>
            <a:p>
              <a:pPr marL="0" marR="0" lvl="0" indent="0" algn="l" rtl="0">
                <a:lnSpc>
                  <a:spcPct val="100000"/>
                </a:lnSpc>
                <a:spcBef>
                  <a:spcPts val="0"/>
                </a:spcBef>
                <a:spcAft>
                  <a:spcPts val="1600"/>
                </a:spcAft>
                <a:buClr>
                  <a:srgbClr val="000000"/>
                </a:buClr>
                <a:buSzPts val="800"/>
                <a:buFont typeface="Arial"/>
                <a:buNone/>
              </a:pPr>
              <a:r>
                <a:rPr lang="en" sz="1200">
                  <a:solidFill>
                    <a:schemeClr val="lt1"/>
                  </a:solidFill>
                  <a:latin typeface="Muli"/>
                  <a:ea typeface="Muli"/>
                  <a:cs typeface="Muli"/>
                  <a:sym typeface="Muli"/>
                </a:rPr>
                <a:t>From K to 12, all curriculum/lessons/instruction must infuse the skills and competencies of the Grad Profile.</a:t>
              </a:r>
              <a:endParaRPr sz="1200" b="0" i="0" u="none" strike="noStrike" cap="none">
                <a:solidFill>
                  <a:schemeClr val="lt1"/>
                </a:solidFill>
                <a:latin typeface="Muli"/>
                <a:ea typeface="Muli"/>
                <a:cs typeface="Muli"/>
                <a:sym typeface="Muli"/>
              </a:endParaRPr>
            </a:p>
          </p:txBody>
        </p:sp>
        <p:sp>
          <p:nvSpPr>
            <p:cNvPr id="240" name="Google Shape;240;p30"/>
            <p:cNvSpPr/>
            <p:nvPr/>
          </p:nvSpPr>
          <p:spPr>
            <a:xfrm>
              <a:off x="6427830" y="1493307"/>
              <a:ext cx="198600" cy="1983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30"/>
            <p:cNvSpPr txBox="1"/>
            <p:nvPr/>
          </p:nvSpPr>
          <p:spPr>
            <a:xfrm>
              <a:off x="6402820" y="1436790"/>
              <a:ext cx="247500" cy="31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000000"/>
                </a:buClr>
                <a:buSzPts val="800"/>
                <a:buFont typeface="Arial"/>
                <a:buNone/>
              </a:pPr>
              <a:r>
                <a:rPr lang="en" sz="800">
                  <a:solidFill>
                    <a:schemeClr val="dk1"/>
                  </a:solidFill>
                  <a:latin typeface="Lexend Deca"/>
                  <a:ea typeface="Lexend Deca"/>
                  <a:cs typeface="Lexend Deca"/>
                  <a:sym typeface="Lexend Deca"/>
                </a:rPr>
                <a:t>3</a:t>
              </a:r>
              <a:endParaRPr sz="800" b="0" i="0" u="none" strike="noStrike" cap="none">
                <a:solidFill>
                  <a:schemeClr val="dk1"/>
                </a:solidFill>
                <a:latin typeface="Lexend Deca"/>
                <a:ea typeface="Lexend Deca"/>
                <a:cs typeface="Lexend Deca"/>
                <a:sym typeface="Lexend Deca"/>
              </a:endParaRPr>
            </a:p>
          </p:txBody>
        </p:sp>
      </p:grpSp>
      <p:grpSp>
        <p:nvGrpSpPr>
          <p:cNvPr id="242" name="Google Shape;242;p30"/>
          <p:cNvGrpSpPr/>
          <p:nvPr/>
        </p:nvGrpSpPr>
        <p:grpSpPr>
          <a:xfrm>
            <a:off x="2509794" y="1479150"/>
            <a:ext cx="3514811" cy="3252002"/>
            <a:chOff x="2991269" y="1153325"/>
            <a:chExt cx="3514811" cy="3252002"/>
          </a:xfrm>
        </p:grpSpPr>
        <p:sp>
          <p:nvSpPr>
            <p:cNvPr id="243" name="Google Shape;243;p30"/>
            <p:cNvSpPr/>
            <p:nvPr/>
          </p:nvSpPr>
          <p:spPr>
            <a:xfrm>
              <a:off x="3477586" y="2585458"/>
              <a:ext cx="2541910" cy="950456"/>
            </a:xfrm>
            <a:custGeom>
              <a:avLst/>
              <a:gdLst/>
              <a:ahLst/>
              <a:cxnLst/>
              <a:rect l="l" t="t" r="r" b="b"/>
              <a:pathLst>
                <a:path w="126826" h="43529" extrusionOk="0">
                  <a:moveTo>
                    <a:pt x="0" y="20002"/>
                  </a:moveTo>
                  <a:lnTo>
                    <a:pt x="63389" y="43529"/>
                  </a:lnTo>
                  <a:lnTo>
                    <a:pt x="126826" y="19907"/>
                  </a:lnTo>
                  <a:lnTo>
                    <a:pt x="63580" y="0"/>
                  </a:lnTo>
                  <a:close/>
                </a:path>
              </a:pathLst>
            </a:custGeom>
            <a:solidFill>
              <a:schemeClr val="dk1"/>
            </a:solidFill>
            <a:ln>
              <a:noFill/>
            </a:ln>
          </p:spPr>
        </p:sp>
        <p:sp>
          <p:nvSpPr>
            <p:cNvPr id="244" name="Google Shape;244;p30"/>
            <p:cNvSpPr/>
            <p:nvPr/>
          </p:nvSpPr>
          <p:spPr>
            <a:xfrm>
              <a:off x="2991269"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chemeClr val="accent3"/>
            </a:solidFill>
            <a:ln>
              <a:noFill/>
            </a:ln>
          </p:spPr>
        </p:sp>
        <p:sp>
          <p:nvSpPr>
            <p:cNvPr id="245" name="Google Shape;245;p30"/>
            <p:cNvSpPr/>
            <p:nvPr/>
          </p:nvSpPr>
          <p:spPr>
            <a:xfrm flipH="1">
              <a:off x="4747852"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chemeClr val="accent4"/>
            </a:solidFill>
            <a:ln>
              <a:noFill/>
            </a:ln>
          </p:spPr>
        </p:sp>
        <p:sp>
          <p:nvSpPr>
            <p:cNvPr id="246" name="Google Shape;246;p30"/>
            <p:cNvSpPr/>
            <p:nvPr/>
          </p:nvSpPr>
          <p:spPr>
            <a:xfrm>
              <a:off x="3969199" y="2001324"/>
              <a:ext cx="1565850" cy="585863"/>
            </a:xfrm>
            <a:custGeom>
              <a:avLst/>
              <a:gdLst/>
              <a:ahLst/>
              <a:cxnLst/>
              <a:rect l="l" t="t" r="r" b="b"/>
              <a:pathLst>
                <a:path w="24053" h="8150" extrusionOk="0">
                  <a:moveTo>
                    <a:pt x="0" y="3827"/>
                  </a:moveTo>
                  <a:lnTo>
                    <a:pt x="11976" y="8150"/>
                  </a:lnTo>
                  <a:lnTo>
                    <a:pt x="24053" y="3827"/>
                  </a:lnTo>
                  <a:lnTo>
                    <a:pt x="12126" y="0"/>
                  </a:lnTo>
                  <a:close/>
                </a:path>
              </a:pathLst>
            </a:custGeom>
            <a:solidFill>
              <a:schemeClr val="dk1"/>
            </a:solidFill>
            <a:ln>
              <a:noFill/>
            </a:ln>
          </p:spPr>
        </p:sp>
        <p:sp>
          <p:nvSpPr>
            <p:cNvPr id="247" name="Google Shape;247;p30"/>
            <p:cNvSpPr/>
            <p:nvPr/>
          </p:nvSpPr>
          <p:spPr>
            <a:xfrm>
              <a:off x="356325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chemeClr val="accent3"/>
            </a:solidFill>
            <a:ln>
              <a:noFill/>
            </a:ln>
          </p:spPr>
        </p:sp>
        <p:sp>
          <p:nvSpPr>
            <p:cNvPr id="248" name="Google Shape;248;p30"/>
            <p:cNvSpPr/>
            <p:nvPr/>
          </p:nvSpPr>
          <p:spPr>
            <a:xfrm flipH="1">
              <a:off x="474936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chemeClr val="accent4"/>
            </a:solidFill>
            <a:ln>
              <a:noFill/>
            </a:ln>
          </p:spPr>
        </p:sp>
        <p:sp>
          <p:nvSpPr>
            <p:cNvPr id="249" name="Google Shape;249;p30"/>
            <p:cNvSpPr/>
            <p:nvPr/>
          </p:nvSpPr>
          <p:spPr>
            <a:xfrm>
              <a:off x="4059061" y="1153325"/>
              <a:ext cx="693508" cy="1201140"/>
            </a:xfrm>
            <a:custGeom>
              <a:avLst/>
              <a:gdLst/>
              <a:ahLst/>
              <a:cxnLst/>
              <a:rect l="l" t="t" r="r" b="b"/>
              <a:pathLst>
                <a:path w="10635" h="16697" extrusionOk="0">
                  <a:moveTo>
                    <a:pt x="10635" y="0"/>
                  </a:moveTo>
                  <a:lnTo>
                    <a:pt x="0" y="12722"/>
                  </a:lnTo>
                  <a:lnTo>
                    <a:pt x="10635" y="16697"/>
                  </a:lnTo>
                  <a:close/>
                </a:path>
              </a:pathLst>
            </a:custGeom>
            <a:solidFill>
              <a:schemeClr val="accent3"/>
            </a:solidFill>
            <a:ln>
              <a:noFill/>
            </a:ln>
          </p:spPr>
        </p:sp>
        <p:sp>
          <p:nvSpPr>
            <p:cNvPr id="250" name="Google Shape;250;p30"/>
            <p:cNvSpPr/>
            <p:nvPr/>
          </p:nvSpPr>
          <p:spPr>
            <a:xfrm flipH="1">
              <a:off x="4749350" y="1153325"/>
              <a:ext cx="693508" cy="1201140"/>
            </a:xfrm>
            <a:custGeom>
              <a:avLst/>
              <a:gdLst/>
              <a:ahLst/>
              <a:cxnLst/>
              <a:rect l="l" t="t" r="r" b="b"/>
              <a:pathLst>
                <a:path w="10635" h="16697" extrusionOk="0">
                  <a:moveTo>
                    <a:pt x="10635" y="0"/>
                  </a:moveTo>
                  <a:lnTo>
                    <a:pt x="0" y="12722"/>
                  </a:lnTo>
                  <a:lnTo>
                    <a:pt x="10635" y="16697"/>
                  </a:lnTo>
                  <a:close/>
                </a:path>
              </a:pathLst>
            </a:custGeom>
            <a:solidFill>
              <a:schemeClr val="accent4"/>
            </a:solidFill>
            <a:ln>
              <a:noFill/>
            </a:ln>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1020807" y="248308"/>
            <a:ext cx="6832017" cy="857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200"/>
              <a:buNone/>
            </a:pPr>
            <a:r>
              <a:rPr lang="en"/>
              <a:t>Who am I, and why listen to me?</a:t>
            </a:r>
            <a:endParaRPr/>
          </a:p>
        </p:txBody>
      </p:sp>
      <p:sp>
        <p:nvSpPr>
          <p:cNvPr id="67" name="Google Shape;67;p13"/>
          <p:cNvSpPr txBox="1">
            <a:spLocks noGrp="1"/>
          </p:cNvSpPr>
          <p:nvPr>
            <p:ph type="body" idx="2"/>
          </p:nvPr>
        </p:nvSpPr>
        <p:spPr>
          <a:xfrm>
            <a:off x="1287516" y="4109742"/>
            <a:ext cx="6014400" cy="5982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SzPts val="2000"/>
              <a:buNone/>
            </a:pPr>
            <a:r>
              <a:rPr lang="en" sz="1400" b="1">
                <a:solidFill>
                  <a:schemeClr val="accent4"/>
                </a:solidFill>
              </a:rPr>
              <a:t>Sandra Reese</a:t>
            </a:r>
            <a:endParaRPr/>
          </a:p>
          <a:p>
            <a:pPr marL="0" lvl="0" indent="0" algn="ctr" rtl="0">
              <a:lnSpc>
                <a:spcPct val="115000"/>
              </a:lnSpc>
              <a:spcBef>
                <a:spcPts val="0"/>
              </a:spcBef>
              <a:spcAft>
                <a:spcPts val="0"/>
              </a:spcAft>
              <a:buSzPts val="2000"/>
              <a:buNone/>
            </a:pPr>
            <a:r>
              <a:rPr lang="en" sz="1400" b="1">
                <a:solidFill>
                  <a:schemeClr val="accent4"/>
                </a:solidFill>
              </a:rPr>
              <a:t>Sandra.Reese@wjusd.org</a:t>
            </a:r>
            <a:endParaRPr sz="1400">
              <a:solidFill>
                <a:schemeClr val="accent4"/>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accent4"/>
              </a:solidFill>
            </a:endParaRPr>
          </a:p>
          <a:p>
            <a:pPr marL="0" lvl="0" indent="0" algn="l" rtl="0">
              <a:lnSpc>
                <a:spcPct val="115000"/>
              </a:lnSpc>
              <a:spcBef>
                <a:spcPts val="0"/>
              </a:spcBef>
              <a:spcAft>
                <a:spcPts val="0"/>
              </a:spcAft>
              <a:buSzPts val="2000"/>
              <a:buNone/>
            </a:pPr>
            <a:endParaRPr sz="1000">
              <a:solidFill>
                <a:schemeClr val="accent4"/>
              </a:solidFill>
            </a:endParaRPr>
          </a:p>
        </p:txBody>
      </p:sp>
      <p:sp>
        <p:nvSpPr>
          <p:cNvPr id="68" name="Google Shape;68;p13"/>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en"/>
              <a:t>2</a:t>
            </a:fld>
            <a:endParaRPr/>
          </a:p>
        </p:txBody>
      </p:sp>
      <p:sp>
        <p:nvSpPr>
          <p:cNvPr id="69" name="Google Shape;69;p13"/>
          <p:cNvSpPr txBox="1"/>
          <p:nvPr/>
        </p:nvSpPr>
        <p:spPr>
          <a:xfrm>
            <a:off x="690034" y="1663700"/>
            <a:ext cx="7882466" cy="1384995"/>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lt1"/>
              </a:buClr>
              <a:buSzPts val="2100"/>
              <a:buFont typeface="Arial"/>
              <a:buChar char="•"/>
            </a:pPr>
            <a:r>
              <a:rPr lang="en" sz="2100" b="0" i="0" u="none" strike="noStrike" cap="none">
                <a:solidFill>
                  <a:schemeClr val="lt1"/>
                </a:solidFill>
                <a:latin typeface="Arial"/>
                <a:ea typeface="Arial"/>
                <a:cs typeface="Arial"/>
                <a:sym typeface="Arial"/>
              </a:rPr>
              <a:t>27+ years with High School Students</a:t>
            </a:r>
            <a:endParaRPr/>
          </a:p>
          <a:p>
            <a:pPr marL="285750" marR="0" lvl="0" indent="-285750" algn="l" rtl="0">
              <a:lnSpc>
                <a:spcPct val="100000"/>
              </a:lnSpc>
              <a:spcBef>
                <a:spcPts val="0"/>
              </a:spcBef>
              <a:spcAft>
                <a:spcPts val="0"/>
              </a:spcAft>
              <a:buClr>
                <a:schemeClr val="lt1"/>
              </a:buClr>
              <a:buSzPts val="2100"/>
              <a:buFont typeface="Arial"/>
              <a:buChar char="•"/>
            </a:pPr>
            <a:r>
              <a:rPr lang="en" sz="2100" b="0" i="0" u="none" strike="noStrike" cap="none">
                <a:solidFill>
                  <a:schemeClr val="lt1"/>
                </a:solidFill>
                <a:latin typeface="Arial"/>
                <a:ea typeface="Arial"/>
                <a:cs typeface="Arial"/>
                <a:sym typeface="Arial"/>
              </a:rPr>
              <a:t>6 years as a High School Vice Principal (THAT’LL learn you!)</a:t>
            </a:r>
            <a:endParaRPr/>
          </a:p>
          <a:p>
            <a:pPr marL="285750" marR="0" lvl="0" indent="-285750" algn="l" rtl="0">
              <a:lnSpc>
                <a:spcPct val="100000"/>
              </a:lnSpc>
              <a:spcBef>
                <a:spcPts val="0"/>
              </a:spcBef>
              <a:spcAft>
                <a:spcPts val="0"/>
              </a:spcAft>
              <a:buClr>
                <a:schemeClr val="lt1"/>
              </a:buClr>
              <a:buSzPts val="2100"/>
              <a:buFont typeface="Arial"/>
              <a:buChar char="•"/>
            </a:pPr>
            <a:r>
              <a:rPr lang="en" sz="2100" b="0" i="0" u="none" strike="noStrike" cap="none">
                <a:solidFill>
                  <a:schemeClr val="lt1"/>
                </a:solidFill>
                <a:latin typeface="Arial"/>
                <a:ea typeface="Arial"/>
                <a:cs typeface="Arial"/>
                <a:sym typeface="Arial"/>
              </a:rPr>
              <a:t>8 years as a comprehensive High School Principal</a:t>
            </a:r>
            <a:endParaRPr/>
          </a:p>
          <a:p>
            <a:pPr marL="285750" marR="0" lvl="0" indent="-285750" algn="l" rtl="0">
              <a:lnSpc>
                <a:spcPct val="100000"/>
              </a:lnSpc>
              <a:spcBef>
                <a:spcPts val="0"/>
              </a:spcBef>
              <a:spcAft>
                <a:spcPts val="0"/>
              </a:spcAft>
              <a:buClr>
                <a:schemeClr val="lt1"/>
              </a:buClr>
              <a:buSzPts val="2100"/>
              <a:buFont typeface="Arial"/>
              <a:buChar char="•"/>
            </a:pPr>
            <a:r>
              <a:rPr lang="en" sz="2100" b="0" i="0" u="none" strike="noStrike" cap="none">
                <a:solidFill>
                  <a:schemeClr val="lt1"/>
                </a:solidFill>
                <a:latin typeface="Arial"/>
                <a:ea typeface="Arial"/>
                <a:cs typeface="Arial"/>
                <a:sym typeface="Arial"/>
              </a:rPr>
              <a:t>Coordinator Graduate Profile Design Team - WJUSD</a:t>
            </a:r>
            <a:endParaRPr sz="21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1"/>
          <p:cNvSpPr txBox="1">
            <a:spLocks noGrp="1"/>
          </p:cNvSpPr>
          <p:nvPr>
            <p:ph type="title"/>
          </p:nvPr>
        </p:nvSpPr>
        <p:spPr>
          <a:xfrm>
            <a:off x="351950" y="510775"/>
            <a:ext cx="6405600" cy="857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200"/>
              <a:buNone/>
            </a:pPr>
            <a:r>
              <a:rPr lang="en" sz="2800"/>
              <a:t>Here is what we asked...</a:t>
            </a:r>
            <a:endParaRPr sz="2800"/>
          </a:p>
        </p:txBody>
      </p:sp>
      <p:sp>
        <p:nvSpPr>
          <p:cNvPr id="256" name="Google Shape;256;p3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en"/>
              <a:t>20</a:t>
            </a:fld>
            <a:endParaRPr/>
          </a:p>
        </p:txBody>
      </p:sp>
      <p:sp>
        <p:nvSpPr>
          <p:cNvPr id="257" name="Google Shape;257;p31"/>
          <p:cNvSpPr txBox="1"/>
          <p:nvPr/>
        </p:nvSpPr>
        <p:spPr>
          <a:xfrm>
            <a:off x="770950" y="1761625"/>
            <a:ext cx="7593600" cy="3066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2400" i="1">
              <a:solidFill>
                <a:schemeClr val="lt1"/>
              </a:solidFill>
              <a:latin typeface="Trebuchet MS"/>
              <a:ea typeface="Trebuchet MS"/>
              <a:cs typeface="Trebuchet MS"/>
              <a:sym typeface="Trebuchet MS"/>
            </a:endParaRPr>
          </a:p>
          <a:p>
            <a:pPr marL="228600" lvl="0" indent="-171450" algn="l" rtl="0">
              <a:lnSpc>
                <a:spcPct val="80000"/>
              </a:lnSpc>
              <a:spcBef>
                <a:spcPts val="0"/>
              </a:spcBef>
              <a:spcAft>
                <a:spcPts val="0"/>
              </a:spcAft>
              <a:buClr>
                <a:schemeClr val="lt1"/>
              </a:buClr>
              <a:buSzPts val="2700"/>
              <a:buChar char="●"/>
            </a:pPr>
            <a:r>
              <a:rPr lang="en" sz="2700" i="1">
                <a:solidFill>
                  <a:schemeClr val="lt1"/>
                </a:solidFill>
              </a:rPr>
              <a:t>What are the hopes, aspirations, and dreams that our community has for our young people?</a:t>
            </a:r>
            <a:endParaRPr sz="2700" i="1">
              <a:solidFill>
                <a:schemeClr val="lt1"/>
              </a:solidFill>
            </a:endParaRPr>
          </a:p>
          <a:p>
            <a:pPr marL="0" lvl="0" indent="0" algn="l" rtl="0">
              <a:lnSpc>
                <a:spcPct val="80000"/>
              </a:lnSpc>
              <a:spcBef>
                <a:spcPts val="0"/>
              </a:spcBef>
              <a:spcAft>
                <a:spcPts val="0"/>
              </a:spcAft>
              <a:buNone/>
            </a:pPr>
            <a:endParaRPr sz="2700" i="1">
              <a:solidFill>
                <a:schemeClr val="lt1"/>
              </a:solidFill>
            </a:endParaRPr>
          </a:p>
          <a:p>
            <a:pPr marL="228600" lvl="0" indent="-171450" algn="l" rtl="0">
              <a:lnSpc>
                <a:spcPct val="80000"/>
              </a:lnSpc>
              <a:spcBef>
                <a:spcPts val="1000"/>
              </a:spcBef>
              <a:spcAft>
                <a:spcPts val="0"/>
              </a:spcAft>
              <a:buClr>
                <a:schemeClr val="lt1"/>
              </a:buClr>
              <a:buSzPts val="2700"/>
              <a:buChar char="●"/>
            </a:pPr>
            <a:r>
              <a:rPr lang="en" sz="2700" i="1">
                <a:solidFill>
                  <a:schemeClr val="lt1"/>
                </a:solidFill>
              </a:rPr>
              <a:t>What are the skills and habits of mind that our children need for success in this rapidly changing and complex world? (Have YOU asked this?)</a:t>
            </a:r>
            <a:endParaRPr sz="2700">
              <a:latin typeface="Muli"/>
              <a:ea typeface="Muli"/>
              <a:cs typeface="Muli"/>
              <a:sym typeface="Muli"/>
            </a:endParaRPr>
          </a:p>
        </p:txBody>
      </p:sp>
      <p:sp>
        <p:nvSpPr>
          <p:cNvPr id="258" name="Google Shape;258;p31"/>
          <p:cNvSpPr txBox="1"/>
          <p:nvPr/>
        </p:nvSpPr>
        <p:spPr>
          <a:xfrm>
            <a:off x="5742525" y="343850"/>
            <a:ext cx="3286800" cy="118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solidFill>
                  <a:srgbClr val="00FFFF"/>
                </a:solidFill>
                <a:latin typeface="Century Gothic"/>
                <a:ea typeface="Century Gothic"/>
                <a:cs typeface="Century Gothic"/>
                <a:sym typeface="Century Gothic"/>
              </a:rPr>
              <a:t>Procrastination is awesome. You always have something to do tomorrow, plus you have nothing to do today!</a:t>
            </a:r>
            <a:endParaRPr sz="1800" i="1">
              <a:solidFill>
                <a:srgbClr val="00FFFF"/>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txBox="1">
            <a:spLocks noGrp="1"/>
          </p:cNvSpPr>
          <p:nvPr>
            <p:ph type="title"/>
          </p:nvPr>
        </p:nvSpPr>
        <p:spPr>
          <a:xfrm>
            <a:off x="408625" y="191650"/>
            <a:ext cx="64056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Who did we ask?</a:t>
            </a:r>
            <a:endParaRPr/>
          </a:p>
        </p:txBody>
      </p:sp>
      <p:sp>
        <p:nvSpPr>
          <p:cNvPr id="264" name="Google Shape;264;p3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21</a:t>
            </a:fld>
            <a:endParaRPr/>
          </a:p>
        </p:txBody>
      </p:sp>
      <p:sp>
        <p:nvSpPr>
          <p:cNvPr id="265" name="Google Shape;265;p32"/>
          <p:cNvSpPr txBox="1"/>
          <p:nvPr/>
        </p:nvSpPr>
        <p:spPr>
          <a:xfrm>
            <a:off x="609600" y="1223475"/>
            <a:ext cx="7605000" cy="3884100"/>
          </a:xfrm>
          <a:prstGeom prst="rect">
            <a:avLst/>
          </a:prstGeom>
          <a:noFill/>
          <a:ln>
            <a:noFill/>
          </a:ln>
        </p:spPr>
        <p:txBody>
          <a:bodyPr spcFirstLastPara="1" wrap="square" lIns="91425" tIns="45700" rIns="91425" bIns="45700" anchor="t" anchorCtr="0">
            <a:noAutofit/>
          </a:bodyPr>
          <a:lstStyle/>
          <a:p>
            <a:pPr marL="228600" lvl="0" indent="-254000" algn="l" rtl="0">
              <a:lnSpc>
                <a:spcPct val="90000"/>
              </a:lnSpc>
              <a:spcBef>
                <a:spcPts val="1000"/>
              </a:spcBef>
              <a:spcAft>
                <a:spcPts val="0"/>
              </a:spcAft>
              <a:buClr>
                <a:srgbClr val="FFFFFF"/>
              </a:buClr>
              <a:buSzPts val="2200"/>
              <a:buChar char="•"/>
            </a:pPr>
            <a:r>
              <a:rPr lang="en" sz="2200">
                <a:solidFill>
                  <a:srgbClr val="FFFFFF"/>
                </a:solidFill>
                <a:latin typeface="Trebuchet MS"/>
                <a:ea typeface="Trebuchet MS"/>
                <a:cs typeface="Trebuchet MS"/>
                <a:sym typeface="Trebuchet MS"/>
              </a:rPr>
              <a:t>Students</a:t>
            </a:r>
            <a:endParaRPr sz="2200">
              <a:solidFill>
                <a:srgbClr val="FFFFFF"/>
              </a:solidFill>
              <a:latin typeface="Trebuchet MS"/>
              <a:ea typeface="Trebuchet MS"/>
              <a:cs typeface="Trebuchet MS"/>
              <a:sym typeface="Trebuchet MS"/>
            </a:endParaRPr>
          </a:p>
          <a:p>
            <a:pPr marL="228600" lvl="0" indent="-254000" algn="l" rtl="0">
              <a:lnSpc>
                <a:spcPct val="90000"/>
              </a:lnSpc>
              <a:spcBef>
                <a:spcPts val="1000"/>
              </a:spcBef>
              <a:spcAft>
                <a:spcPts val="0"/>
              </a:spcAft>
              <a:buClr>
                <a:srgbClr val="FFFFFF"/>
              </a:buClr>
              <a:buSzPts val="2200"/>
              <a:buChar char="•"/>
            </a:pPr>
            <a:r>
              <a:rPr lang="en" sz="2200">
                <a:solidFill>
                  <a:srgbClr val="FFFFFF"/>
                </a:solidFill>
                <a:latin typeface="Trebuchet MS"/>
                <a:ea typeface="Trebuchet MS"/>
                <a:cs typeface="Trebuchet MS"/>
                <a:sym typeface="Trebuchet MS"/>
              </a:rPr>
              <a:t>Former Students</a:t>
            </a:r>
            <a:endParaRPr sz="2200">
              <a:solidFill>
                <a:srgbClr val="FFFFFF"/>
              </a:solidFill>
              <a:latin typeface="Trebuchet MS"/>
              <a:ea typeface="Trebuchet MS"/>
              <a:cs typeface="Trebuchet MS"/>
              <a:sym typeface="Trebuchet MS"/>
            </a:endParaRPr>
          </a:p>
          <a:p>
            <a:pPr marL="228600" lvl="0" indent="-254000" algn="l" rtl="0">
              <a:lnSpc>
                <a:spcPct val="90000"/>
              </a:lnSpc>
              <a:spcBef>
                <a:spcPts val="1000"/>
              </a:spcBef>
              <a:spcAft>
                <a:spcPts val="0"/>
              </a:spcAft>
              <a:buClr>
                <a:srgbClr val="FFFFFF"/>
              </a:buClr>
              <a:buSzPts val="2200"/>
              <a:buChar char="•"/>
            </a:pPr>
            <a:r>
              <a:rPr lang="en" sz="2200">
                <a:solidFill>
                  <a:srgbClr val="FFFFFF"/>
                </a:solidFill>
                <a:latin typeface="Trebuchet MS"/>
                <a:ea typeface="Trebuchet MS"/>
                <a:cs typeface="Trebuchet MS"/>
                <a:sym typeface="Trebuchet MS"/>
              </a:rPr>
              <a:t>Parents</a:t>
            </a:r>
            <a:endParaRPr sz="2200">
              <a:solidFill>
                <a:srgbClr val="FFFFFF"/>
              </a:solidFill>
              <a:latin typeface="Trebuchet MS"/>
              <a:ea typeface="Trebuchet MS"/>
              <a:cs typeface="Trebuchet MS"/>
              <a:sym typeface="Trebuchet MS"/>
            </a:endParaRPr>
          </a:p>
          <a:p>
            <a:pPr marL="228600" lvl="0" indent="-254000" algn="l" rtl="0">
              <a:lnSpc>
                <a:spcPct val="90000"/>
              </a:lnSpc>
              <a:spcBef>
                <a:spcPts val="1000"/>
              </a:spcBef>
              <a:spcAft>
                <a:spcPts val="0"/>
              </a:spcAft>
              <a:buClr>
                <a:srgbClr val="FFFFFF"/>
              </a:buClr>
              <a:buSzPts val="2200"/>
              <a:buChar char="•"/>
            </a:pPr>
            <a:r>
              <a:rPr lang="en" sz="2200">
                <a:solidFill>
                  <a:srgbClr val="FFFFFF"/>
                </a:solidFill>
                <a:latin typeface="Trebuchet MS"/>
                <a:ea typeface="Trebuchet MS"/>
                <a:cs typeface="Trebuchet MS"/>
                <a:sym typeface="Trebuchet MS"/>
              </a:rPr>
              <a:t>Teachers/Administrators</a:t>
            </a:r>
            <a:endParaRPr sz="2200">
              <a:solidFill>
                <a:srgbClr val="FFFFFF"/>
              </a:solidFill>
              <a:latin typeface="Trebuchet MS"/>
              <a:ea typeface="Trebuchet MS"/>
              <a:cs typeface="Trebuchet MS"/>
              <a:sym typeface="Trebuchet MS"/>
            </a:endParaRPr>
          </a:p>
          <a:p>
            <a:pPr marL="228600" lvl="0" indent="-254000" algn="l" rtl="0">
              <a:lnSpc>
                <a:spcPct val="90000"/>
              </a:lnSpc>
              <a:spcBef>
                <a:spcPts val="1000"/>
              </a:spcBef>
              <a:spcAft>
                <a:spcPts val="0"/>
              </a:spcAft>
              <a:buClr>
                <a:srgbClr val="FFFFFF"/>
              </a:buClr>
              <a:buSzPts val="2200"/>
              <a:buChar char="•"/>
            </a:pPr>
            <a:r>
              <a:rPr lang="en" sz="2200">
                <a:solidFill>
                  <a:srgbClr val="FFFFFF"/>
                </a:solidFill>
                <a:latin typeface="Trebuchet MS"/>
                <a:ea typeface="Trebuchet MS"/>
                <a:cs typeface="Trebuchet MS"/>
                <a:sym typeface="Trebuchet MS"/>
              </a:rPr>
              <a:t>Staff/CSEA</a:t>
            </a:r>
            <a:endParaRPr sz="2200">
              <a:solidFill>
                <a:srgbClr val="FFFFFF"/>
              </a:solidFill>
              <a:latin typeface="Trebuchet MS"/>
              <a:ea typeface="Trebuchet MS"/>
              <a:cs typeface="Trebuchet MS"/>
              <a:sym typeface="Trebuchet MS"/>
            </a:endParaRPr>
          </a:p>
          <a:p>
            <a:pPr marL="228600" lvl="0" indent="-254000" algn="l" rtl="0">
              <a:lnSpc>
                <a:spcPct val="90000"/>
              </a:lnSpc>
              <a:spcBef>
                <a:spcPts val="1000"/>
              </a:spcBef>
              <a:spcAft>
                <a:spcPts val="0"/>
              </a:spcAft>
              <a:buClr>
                <a:srgbClr val="FFFFFF"/>
              </a:buClr>
              <a:buSzPts val="2200"/>
              <a:buChar char="•"/>
            </a:pPr>
            <a:r>
              <a:rPr lang="en" sz="2200">
                <a:solidFill>
                  <a:srgbClr val="FFFFFF"/>
                </a:solidFill>
                <a:latin typeface="Trebuchet MS"/>
                <a:ea typeface="Trebuchet MS"/>
                <a:cs typeface="Trebuchet MS"/>
                <a:sym typeface="Trebuchet MS"/>
              </a:rPr>
              <a:t>PTAs/ELACs/DELAC</a:t>
            </a:r>
            <a:endParaRPr sz="2200">
              <a:solidFill>
                <a:srgbClr val="FFFFFF"/>
              </a:solidFill>
              <a:latin typeface="Trebuchet MS"/>
              <a:ea typeface="Trebuchet MS"/>
              <a:cs typeface="Trebuchet MS"/>
              <a:sym typeface="Trebuchet MS"/>
            </a:endParaRPr>
          </a:p>
          <a:p>
            <a:pPr marL="228600" lvl="0" indent="-254000" algn="l" rtl="0">
              <a:lnSpc>
                <a:spcPct val="90000"/>
              </a:lnSpc>
              <a:spcBef>
                <a:spcPts val="1000"/>
              </a:spcBef>
              <a:spcAft>
                <a:spcPts val="0"/>
              </a:spcAft>
              <a:buClr>
                <a:srgbClr val="FFFFFF"/>
              </a:buClr>
              <a:buSzPts val="2200"/>
              <a:buChar char="•"/>
            </a:pPr>
            <a:r>
              <a:rPr lang="en" sz="2200">
                <a:solidFill>
                  <a:srgbClr val="FFFFFF"/>
                </a:solidFill>
                <a:latin typeface="Trebuchet MS"/>
                <a:ea typeface="Trebuchet MS"/>
                <a:cs typeface="Trebuchet MS"/>
                <a:sym typeface="Trebuchet MS"/>
              </a:rPr>
              <a:t>Community organizations (Rotary, Forums, etc.)</a:t>
            </a:r>
            <a:endParaRPr sz="2200">
              <a:solidFill>
                <a:srgbClr val="FFFFFF"/>
              </a:solidFill>
              <a:latin typeface="Trebuchet MS"/>
              <a:ea typeface="Trebuchet MS"/>
              <a:cs typeface="Trebuchet MS"/>
              <a:sym typeface="Trebuchet MS"/>
            </a:endParaRPr>
          </a:p>
          <a:p>
            <a:pPr marL="228600" lvl="0" indent="-254000" algn="l" rtl="0">
              <a:lnSpc>
                <a:spcPct val="90000"/>
              </a:lnSpc>
              <a:spcBef>
                <a:spcPts val="1000"/>
              </a:spcBef>
              <a:spcAft>
                <a:spcPts val="0"/>
              </a:spcAft>
              <a:buClr>
                <a:srgbClr val="FFFFFF"/>
              </a:buClr>
              <a:buSzPts val="2200"/>
              <a:buChar char="•"/>
            </a:pPr>
            <a:r>
              <a:rPr lang="en" sz="2200">
                <a:solidFill>
                  <a:srgbClr val="FFFFFF"/>
                </a:solidFill>
                <a:latin typeface="Trebuchet MS"/>
                <a:ea typeface="Trebuchet MS"/>
                <a:cs typeface="Trebuchet MS"/>
                <a:sym typeface="Trebuchet MS"/>
              </a:rPr>
              <a:t>Faith Organizations</a:t>
            </a:r>
            <a:endParaRPr sz="2200">
              <a:solidFill>
                <a:srgbClr val="FFFFFF"/>
              </a:solidFill>
              <a:latin typeface="Trebuchet MS"/>
              <a:ea typeface="Trebuchet MS"/>
              <a:cs typeface="Trebuchet MS"/>
              <a:sym typeface="Trebuchet MS"/>
            </a:endParaRPr>
          </a:p>
        </p:txBody>
      </p:sp>
      <p:sp>
        <p:nvSpPr>
          <p:cNvPr id="266" name="Google Shape;266;p32"/>
          <p:cNvSpPr txBox="1"/>
          <p:nvPr/>
        </p:nvSpPr>
        <p:spPr>
          <a:xfrm>
            <a:off x="5455975" y="501450"/>
            <a:ext cx="3286800" cy="85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solidFill>
                  <a:srgbClr val="00FFFF"/>
                </a:solidFill>
                <a:latin typeface="Century Gothic"/>
                <a:ea typeface="Century Gothic"/>
                <a:cs typeface="Century Gothic"/>
                <a:sym typeface="Century Gothic"/>
              </a:rPr>
              <a:t>Why isn’t phonetic spelled the way it sounds?</a:t>
            </a:r>
            <a:endParaRPr sz="1800" i="1">
              <a:solidFill>
                <a:srgbClr val="00FFFF"/>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22</a:t>
            </a:fld>
            <a:endParaRPr/>
          </a:p>
        </p:txBody>
      </p:sp>
      <p:pic>
        <p:nvPicPr>
          <p:cNvPr id="272" name="Google Shape;272;p33"/>
          <p:cNvPicPr preferRelativeResize="0"/>
          <p:nvPr/>
        </p:nvPicPr>
        <p:blipFill>
          <a:blip r:embed="rId3">
            <a:alphaModFix/>
          </a:blip>
          <a:stretch>
            <a:fillRect/>
          </a:stretch>
        </p:blipFill>
        <p:spPr>
          <a:xfrm>
            <a:off x="4525775" y="138325"/>
            <a:ext cx="4415825" cy="4859499"/>
          </a:xfrm>
          <a:prstGeom prst="rect">
            <a:avLst/>
          </a:prstGeom>
          <a:noFill/>
          <a:ln>
            <a:noFill/>
          </a:ln>
        </p:spPr>
      </p:pic>
      <p:sp>
        <p:nvSpPr>
          <p:cNvPr id="273" name="Google Shape;273;p33"/>
          <p:cNvSpPr txBox="1"/>
          <p:nvPr/>
        </p:nvSpPr>
        <p:spPr>
          <a:xfrm>
            <a:off x="1116250" y="1418400"/>
            <a:ext cx="2449800" cy="200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FFFFFF"/>
                </a:solidFill>
                <a:latin typeface="Century Gothic"/>
                <a:ea typeface="Century Gothic"/>
                <a:cs typeface="Century Gothic"/>
                <a:sym typeface="Century Gothic"/>
              </a:rPr>
              <a:t>WJUSD</a:t>
            </a:r>
            <a:endParaRPr sz="3600">
              <a:solidFill>
                <a:srgbClr val="FFFFFF"/>
              </a:solidFill>
              <a:latin typeface="Century Gothic"/>
              <a:ea typeface="Century Gothic"/>
              <a:cs typeface="Century Gothic"/>
              <a:sym typeface="Century Gothic"/>
            </a:endParaRPr>
          </a:p>
          <a:p>
            <a:pPr marL="0" lvl="0" indent="0" algn="ctr" rtl="0">
              <a:spcBef>
                <a:spcPts val="0"/>
              </a:spcBef>
              <a:spcAft>
                <a:spcPts val="0"/>
              </a:spcAft>
              <a:buNone/>
            </a:pPr>
            <a:r>
              <a:rPr lang="en" sz="3600">
                <a:solidFill>
                  <a:srgbClr val="FFFFFF"/>
                </a:solidFill>
                <a:latin typeface="Century Gothic"/>
                <a:ea typeface="Century Gothic"/>
                <a:cs typeface="Century Gothic"/>
                <a:sym typeface="Century Gothic"/>
              </a:rPr>
              <a:t>Graduate Profile</a:t>
            </a:r>
            <a:endParaRPr sz="3600">
              <a:solidFill>
                <a:srgbClr val="FFFFFF"/>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4"/>
          <p:cNvSpPr txBox="1">
            <a:spLocks noGrp="1"/>
          </p:cNvSpPr>
          <p:nvPr>
            <p:ph type="title"/>
          </p:nvPr>
        </p:nvSpPr>
        <p:spPr>
          <a:xfrm>
            <a:off x="408625" y="191650"/>
            <a:ext cx="7927200" cy="79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What are the implications for you??</a:t>
            </a:r>
            <a:endParaRPr/>
          </a:p>
        </p:txBody>
      </p:sp>
      <p:sp>
        <p:nvSpPr>
          <p:cNvPr id="279" name="Google Shape;279;p3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280" name="Google Shape;280;p34"/>
          <p:cNvSpPr txBox="1"/>
          <p:nvPr/>
        </p:nvSpPr>
        <p:spPr>
          <a:xfrm>
            <a:off x="609600" y="1223475"/>
            <a:ext cx="7605000" cy="3662100"/>
          </a:xfrm>
          <a:prstGeom prst="rect">
            <a:avLst/>
          </a:prstGeom>
          <a:noFill/>
          <a:ln>
            <a:noFill/>
          </a:ln>
        </p:spPr>
        <p:txBody>
          <a:bodyPr spcFirstLastPara="1" wrap="square" lIns="91425" tIns="45700" rIns="91425" bIns="45700" anchor="t" anchorCtr="0">
            <a:noAutofit/>
          </a:bodyPr>
          <a:lstStyle/>
          <a:p>
            <a:pPr marL="228600" lvl="0" indent="-254000" algn="l" rtl="0">
              <a:lnSpc>
                <a:spcPct val="90000"/>
              </a:lnSpc>
              <a:spcBef>
                <a:spcPts val="1000"/>
              </a:spcBef>
              <a:spcAft>
                <a:spcPts val="0"/>
              </a:spcAft>
              <a:buClr>
                <a:srgbClr val="FFFFFF"/>
              </a:buClr>
              <a:buSzPts val="2200"/>
              <a:buChar char="•"/>
            </a:pPr>
            <a:r>
              <a:rPr lang="en" sz="2200">
                <a:solidFill>
                  <a:srgbClr val="FFFFFF"/>
                </a:solidFill>
                <a:latin typeface="Trebuchet MS"/>
                <a:ea typeface="Trebuchet MS"/>
                <a:cs typeface="Trebuchet MS"/>
                <a:sym typeface="Trebuchet MS"/>
              </a:rPr>
              <a:t>Nurture their passions</a:t>
            </a:r>
            <a:endParaRPr sz="2200">
              <a:solidFill>
                <a:srgbClr val="FFFFFF"/>
              </a:solidFill>
              <a:latin typeface="Trebuchet MS"/>
              <a:ea typeface="Trebuchet MS"/>
              <a:cs typeface="Trebuchet MS"/>
              <a:sym typeface="Trebuchet MS"/>
            </a:endParaRPr>
          </a:p>
          <a:p>
            <a:pPr marL="228600" lvl="0" indent="-254000" algn="l" rtl="0">
              <a:lnSpc>
                <a:spcPct val="90000"/>
              </a:lnSpc>
              <a:spcBef>
                <a:spcPts val="1000"/>
              </a:spcBef>
              <a:spcAft>
                <a:spcPts val="0"/>
              </a:spcAft>
              <a:buClr>
                <a:srgbClr val="FFFFFF"/>
              </a:buClr>
              <a:buSzPts val="2200"/>
              <a:buFont typeface="Trebuchet MS"/>
              <a:buChar char="•"/>
            </a:pPr>
            <a:r>
              <a:rPr lang="en" sz="2200">
                <a:solidFill>
                  <a:srgbClr val="FFFFFF"/>
                </a:solidFill>
                <a:latin typeface="Trebuchet MS"/>
                <a:ea typeface="Trebuchet MS"/>
                <a:cs typeface="Trebuchet MS"/>
                <a:sym typeface="Trebuchet MS"/>
              </a:rPr>
              <a:t>Build in frustration - Challenge but support</a:t>
            </a:r>
            <a:endParaRPr sz="2200">
              <a:solidFill>
                <a:srgbClr val="FFFFFF"/>
              </a:solidFill>
              <a:latin typeface="Trebuchet MS"/>
              <a:ea typeface="Trebuchet MS"/>
              <a:cs typeface="Trebuchet MS"/>
              <a:sym typeface="Trebuchet MS"/>
            </a:endParaRPr>
          </a:p>
          <a:p>
            <a:pPr marL="228600" lvl="0" indent="-254000" algn="l" rtl="0">
              <a:lnSpc>
                <a:spcPct val="90000"/>
              </a:lnSpc>
              <a:spcBef>
                <a:spcPts val="1000"/>
              </a:spcBef>
              <a:spcAft>
                <a:spcPts val="0"/>
              </a:spcAft>
              <a:buClr>
                <a:srgbClr val="FFFFFF"/>
              </a:buClr>
              <a:buSzPts val="2200"/>
              <a:buFont typeface="Trebuchet MS"/>
              <a:buChar char="•"/>
            </a:pPr>
            <a:r>
              <a:rPr lang="en" sz="2200">
                <a:solidFill>
                  <a:srgbClr val="FFFFFF"/>
                </a:solidFill>
                <a:latin typeface="Trebuchet MS"/>
                <a:ea typeface="Trebuchet MS"/>
                <a:cs typeface="Trebuchet MS"/>
                <a:sym typeface="Trebuchet MS"/>
              </a:rPr>
              <a:t>Provide an outlet for their need to be social</a:t>
            </a:r>
            <a:endParaRPr sz="2200">
              <a:solidFill>
                <a:srgbClr val="FFFFFF"/>
              </a:solidFill>
              <a:latin typeface="Trebuchet MS"/>
              <a:ea typeface="Trebuchet MS"/>
              <a:cs typeface="Trebuchet MS"/>
              <a:sym typeface="Trebuchet MS"/>
            </a:endParaRPr>
          </a:p>
          <a:p>
            <a:pPr marL="228600" lvl="0" indent="-254000" algn="l" rtl="0">
              <a:lnSpc>
                <a:spcPct val="90000"/>
              </a:lnSpc>
              <a:spcBef>
                <a:spcPts val="1000"/>
              </a:spcBef>
              <a:spcAft>
                <a:spcPts val="0"/>
              </a:spcAft>
              <a:buClr>
                <a:srgbClr val="FFFFFF"/>
              </a:buClr>
              <a:buSzPts val="2200"/>
              <a:buFont typeface="Trebuchet MS"/>
              <a:buChar char="•"/>
            </a:pPr>
            <a:r>
              <a:rPr lang="en" sz="2200">
                <a:solidFill>
                  <a:srgbClr val="FFFFFF"/>
                </a:solidFill>
                <a:latin typeface="Trebuchet MS"/>
                <a:ea typeface="Trebuchet MS"/>
                <a:cs typeface="Trebuchet MS"/>
                <a:sym typeface="Trebuchet MS"/>
              </a:rPr>
              <a:t>Collaborate, collaborate, collaborate</a:t>
            </a:r>
            <a:endParaRPr sz="2200">
              <a:solidFill>
                <a:srgbClr val="FFFFFF"/>
              </a:solidFill>
              <a:latin typeface="Trebuchet MS"/>
              <a:ea typeface="Trebuchet MS"/>
              <a:cs typeface="Trebuchet MS"/>
              <a:sym typeface="Trebuchet MS"/>
            </a:endParaRPr>
          </a:p>
          <a:p>
            <a:pPr marL="228600" lvl="0" indent="-254000" algn="l" rtl="0">
              <a:lnSpc>
                <a:spcPct val="90000"/>
              </a:lnSpc>
              <a:spcBef>
                <a:spcPts val="1000"/>
              </a:spcBef>
              <a:spcAft>
                <a:spcPts val="0"/>
              </a:spcAft>
              <a:buClr>
                <a:srgbClr val="FFFFFF"/>
              </a:buClr>
              <a:buSzPts val="2200"/>
              <a:buFont typeface="Trebuchet MS"/>
              <a:buChar char="•"/>
            </a:pPr>
            <a:r>
              <a:rPr lang="en" sz="2200">
                <a:solidFill>
                  <a:srgbClr val="FFFFFF"/>
                </a:solidFill>
                <a:latin typeface="Trebuchet MS"/>
                <a:ea typeface="Trebuchet MS"/>
                <a:cs typeface="Trebuchet MS"/>
                <a:sym typeface="Trebuchet MS"/>
              </a:rPr>
              <a:t>Relate authentically - not from power</a:t>
            </a:r>
            <a:endParaRPr sz="2200">
              <a:solidFill>
                <a:srgbClr val="FFFFFF"/>
              </a:solidFill>
              <a:latin typeface="Trebuchet MS"/>
              <a:ea typeface="Trebuchet MS"/>
              <a:cs typeface="Trebuchet MS"/>
              <a:sym typeface="Trebuchet MS"/>
            </a:endParaRPr>
          </a:p>
          <a:p>
            <a:pPr marL="228600" lvl="0" indent="-254000" algn="l" rtl="0">
              <a:lnSpc>
                <a:spcPct val="90000"/>
              </a:lnSpc>
              <a:spcBef>
                <a:spcPts val="1000"/>
              </a:spcBef>
              <a:spcAft>
                <a:spcPts val="0"/>
              </a:spcAft>
              <a:buClr>
                <a:srgbClr val="FFFFFF"/>
              </a:buClr>
              <a:buSzPts val="2200"/>
              <a:buFont typeface="Trebuchet MS"/>
              <a:buChar char="•"/>
            </a:pPr>
            <a:r>
              <a:rPr lang="en" sz="2200">
                <a:solidFill>
                  <a:srgbClr val="FFFFFF"/>
                </a:solidFill>
                <a:latin typeface="Trebuchet MS"/>
                <a:ea typeface="Trebuchet MS"/>
                <a:cs typeface="Trebuchet MS"/>
                <a:sym typeface="Trebuchet MS"/>
              </a:rPr>
              <a:t>Offerings need to incorporate SKILLS and COMPETENCIES</a:t>
            </a:r>
            <a:endParaRPr sz="2200">
              <a:solidFill>
                <a:srgbClr val="FFFFFF"/>
              </a:solidFill>
              <a:latin typeface="Trebuchet MS"/>
              <a:ea typeface="Trebuchet MS"/>
              <a:cs typeface="Trebuchet MS"/>
              <a:sym typeface="Trebuchet MS"/>
            </a:endParaRPr>
          </a:p>
          <a:p>
            <a:pPr marL="228600" lvl="0" indent="-254000" algn="l" rtl="0">
              <a:lnSpc>
                <a:spcPct val="90000"/>
              </a:lnSpc>
              <a:spcBef>
                <a:spcPts val="1000"/>
              </a:spcBef>
              <a:spcAft>
                <a:spcPts val="0"/>
              </a:spcAft>
              <a:buClr>
                <a:srgbClr val="FFFFFF"/>
              </a:buClr>
              <a:buSzPts val="2200"/>
              <a:buFont typeface="Trebuchet MS"/>
              <a:buChar char="•"/>
            </a:pPr>
            <a:r>
              <a:rPr lang="en" sz="2200">
                <a:solidFill>
                  <a:srgbClr val="FFFFFF"/>
                </a:solidFill>
                <a:latin typeface="Trebuchet MS"/>
                <a:ea typeface="Trebuchet MS"/>
                <a:cs typeface="Trebuchet MS"/>
                <a:sym typeface="Trebuchet MS"/>
              </a:rPr>
              <a:t>Know how they communicate</a:t>
            </a:r>
            <a:endParaRPr sz="2200">
              <a:solidFill>
                <a:srgbClr val="FFFFFF"/>
              </a:solidFill>
              <a:latin typeface="Trebuchet MS"/>
              <a:ea typeface="Trebuchet MS"/>
              <a:cs typeface="Trebuchet MS"/>
              <a:sym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5"/>
          <p:cNvSpPr txBox="1">
            <a:spLocks noGrp="1"/>
          </p:cNvSpPr>
          <p:nvPr>
            <p:ph type="title"/>
          </p:nvPr>
        </p:nvSpPr>
        <p:spPr>
          <a:xfrm>
            <a:off x="580550" y="510775"/>
            <a:ext cx="60144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And...</a:t>
            </a:r>
            <a:endParaRPr/>
          </a:p>
        </p:txBody>
      </p:sp>
      <p:sp>
        <p:nvSpPr>
          <p:cNvPr id="286" name="Google Shape;286;p35"/>
          <p:cNvSpPr txBox="1">
            <a:spLocks noGrp="1"/>
          </p:cNvSpPr>
          <p:nvPr>
            <p:ph type="body" idx="1"/>
          </p:nvPr>
        </p:nvSpPr>
        <p:spPr>
          <a:xfrm>
            <a:off x="1564800" y="1588150"/>
            <a:ext cx="6014400" cy="3161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Employers now say that the single most important skill they will look for in their workers is their ability to think critically. And likewise, poor communication skills is the number-one problem with their new employees.</a:t>
            </a:r>
            <a:endParaRPr/>
          </a:p>
        </p:txBody>
      </p:sp>
      <p:sp>
        <p:nvSpPr>
          <p:cNvPr id="287" name="Google Shape;287;p3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24</a:t>
            </a:fld>
            <a:endParaRPr/>
          </a:p>
        </p:txBody>
      </p:sp>
      <p:sp>
        <p:nvSpPr>
          <p:cNvPr id="288" name="Google Shape;288;p35"/>
          <p:cNvSpPr/>
          <p:nvPr/>
        </p:nvSpPr>
        <p:spPr>
          <a:xfrm>
            <a:off x="4650972" y="205975"/>
            <a:ext cx="4104000" cy="1138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800" i="1">
                <a:solidFill>
                  <a:srgbClr val="00FFFF"/>
                </a:solidFill>
              </a:rPr>
              <a:t>Will folks who attend the Academy for the new Space Force be called Space Cadets?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6"/>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en"/>
              <a:t>25</a:t>
            </a:fld>
            <a:endParaRPr/>
          </a:p>
        </p:txBody>
      </p:sp>
      <p:sp>
        <p:nvSpPr>
          <p:cNvPr id="294" name="Google Shape;294;p36"/>
          <p:cNvSpPr txBox="1">
            <a:spLocks noGrp="1"/>
          </p:cNvSpPr>
          <p:nvPr>
            <p:ph type="ctrTitle" idx="4294967295"/>
          </p:nvPr>
        </p:nvSpPr>
        <p:spPr>
          <a:xfrm>
            <a:off x="685800" y="1341750"/>
            <a:ext cx="3617400" cy="9285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3200"/>
              <a:buFont typeface="Lexend Deca"/>
              <a:buNone/>
            </a:pPr>
            <a:r>
              <a:rPr lang="en" sz="7200" b="1" i="0" u="none" strike="noStrike" cap="none">
                <a:solidFill>
                  <a:schemeClr val="lt1"/>
                </a:solidFill>
                <a:latin typeface="Lexend Deca"/>
                <a:ea typeface="Lexend Deca"/>
                <a:cs typeface="Lexend Deca"/>
                <a:sym typeface="Lexend Deca"/>
              </a:rPr>
              <a:t>Thanks!</a:t>
            </a:r>
            <a:endParaRPr sz="7200" b="1" i="0" u="none" strike="noStrike" cap="none">
              <a:solidFill>
                <a:schemeClr val="lt1"/>
              </a:solidFill>
              <a:latin typeface="Lexend Deca"/>
              <a:ea typeface="Lexend Deca"/>
              <a:cs typeface="Lexend Deca"/>
              <a:sym typeface="Lexend Deca"/>
            </a:endParaRPr>
          </a:p>
        </p:txBody>
      </p:sp>
      <p:sp>
        <p:nvSpPr>
          <p:cNvPr id="295" name="Google Shape;295;p36"/>
          <p:cNvSpPr txBox="1">
            <a:spLocks noGrp="1"/>
          </p:cNvSpPr>
          <p:nvPr>
            <p:ph type="subTitle" idx="4294967295"/>
          </p:nvPr>
        </p:nvSpPr>
        <p:spPr>
          <a:xfrm>
            <a:off x="685800" y="2302048"/>
            <a:ext cx="3617400" cy="5922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600"/>
              </a:spcBef>
              <a:spcAft>
                <a:spcPts val="0"/>
              </a:spcAft>
              <a:buClr>
                <a:schemeClr val="accent5"/>
              </a:buClr>
              <a:buSzPts val="1800"/>
              <a:buFont typeface="Muli"/>
              <a:buNone/>
            </a:pPr>
            <a:r>
              <a:rPr lang="en" sz="1800" b="1" i="0" u="none" strike="noStrike" cap="none">
                <a:solidFill>
                  <a:schemeClr val="lt1"/>
                </a:solidFill>
                <a:latin typeface="Muli"/>
                <a:ea typeface="Muli"/>
                <a:cs typeface="Muli"/>
                <a:sym typeface="Muli"/>
              </a:rPr>
              <a:t>Any questions?</a:t>
            </a:r>
            <a:endParaRPr sz="1800" b="1" i="0" u="none" strike="noStrike" cap="none">
              <a:solidFill>
                <a:schemeClr val="lt1"/>
              </a:solidFill>
              <a:latin typeface="Muli"/>
              <a:ea typeface="Muli"/>
              <a:cs typeface="Muli"/>
              <a:sym typeface="Muli"/>
            </a:endParaRPr>
          </a:p>
          <a:p>
            <a:pPr marL="0" marR="0" lvl="0" indent="0" algn="l" rtl="0">
              <a:lnSpc>
                <a:spcPct val="115000"/>
              </a:lnSpc>
              <a:spcBef>
                <a:spcPts val="600"/>
              </a:spcBef>
              <a:spcAft>
                <a:spcPts val="0"/>
              </a:spcAft>
              <a:buClr>
                <a:schemeClr val="accent5"/>
              </a:buClr>
              <a:buSzPts val="1800"/>
              <a:buFont typeface="Muli"/>
              <a:buNone/>
            </a:pPr>
            <a:endParaRPr sz="1800" b="0" i="0" u="none" strike="noStrike" cap="none">
              <a:solidFill>
                <a:schemeClr val="lt1"/>
              </a:solidFill>
              <a:latin typeface="Muli"/>
              <a:ea typeface="Muli"/>
              <a:cs typeface="Muli"/>
              <a:sym typeface="Muli"/>
            </a:endParaRPr>
          </a:p>
        </p:txBody>
      </p:sp>
      <p:pic>
        <p:nvPicPr>
          <p:cNvPr id="296" name="Google Shape;296;p36"/>
          <p:cNvPicPr preferRelativeResize="0"/>
          <p:nvPr/>
        </p:nvPicPr>
        <p:blipFill rotWithShape="1">
          <a:blip r:embed="rId3">
            <a:alphaModFix/>
          </a:blip>
          <a:srcRect/>
          <a:stretch/>
        </p:blipFill>
        <p:spPr>
          <a:xfrm>
            <a:off x="5443600" y="2676575"/>
            <a:ext cx="3171324" cy="1889775"/>
          </a:xfrm>
          <a:prstGeom prst="rect">
            <a:avLst/>
          </a:prstGeom>
          <a:noFill/>
          <a:ln>
            <a:noFill/>
          </a:ln>
        </p:spPr>
      </p:pic>
      <p:pic>
        <p:nvPicPr>
          <p:cNvPr id="297" name="Google Shape;297;p36"/>
          <p:cNvPicPr preferRelativeResize="0"/>
          <p:nvPr/>
        </p:nvPicPr>
        <p:blipFill rotWithShape="1">
          <a:blip r:embed="rId4">
            <a:alphaModFix/>
          </a:blip>
          <a:srcRect/>
          <a:stretch/>
        </p:blipFill>
        <p:spPr>
          <a:xfrm>
            <a:off x="6644839" y="1957955"/>
            <a:ext cx="548700" cy="1597701"/>
          </a:xfrm>
          <a:prstGeom prst="rect">
            <a:avLst/>
          </a:prstGeom>
          <a:noFill/>
          <a:ln>
            <a:noFill/>
          </a:ln>
        </p:spPr>
      </p:pic>
      <p:sp>
        <p:nvSpPr>
          <p:cNvPr id="298" name="Google Shape;298;p36"/>
          <p:cNvSpPr txBox="1"/>
          <p:nvPr/>
        </p:nvSpPr>
        <p:spPr>
          <a:xfrm>
            <a:off x="6586350" y="874925"/>
            <a:ext cx="665700" cy="85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FFFFFF"/>
                </a:solidFill>
                <a:latin typeface="Muli"/>
                <a:ea typeface="Muli"/>
                <a:cs typeface="Muli"/>
                <a:sym typeface="Muli"/>
              </a:rPr>
              <a:t>?</a:t>
            </a:r>
            <a:endParaRPr sz="4800">
              <a:solidFill>
                <a:srgbClr val="FFFFFF"/>
              </a:solidFill>
              <a:latin typeface="Muli"/>
              <a:ea typeface="Muli"/>
              <a:cs typeface="Muli"/>
              <a:sym typeface="Mul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846558" y="236913"/>
            <a:ext cx="7811148" cy="164942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200"/>
              <a:buNone/>
            </a:pPr>
            <a:r>
              <a:rPr lang="en"/>
              <a:t>In other words, I’m SO excited that you are willing to listen to someone who cares DEEPLY about these kids!</a:t>
            </a:r>
            <a:endParaRPr/>
          </a:p>
        </p:txBody>
      </p:sp>
      <p:sp>
        <p:nvSpPr>
          <p:cNvPr id="75" name="Google Shape;75;p14"/>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en"/>
              <a:t>3</a:t>
            </a:fld>
            <a:endParaRPr/>
          </a:p>
        </p:txBody>
      </p:sp>
      <p:sp>
        <p:nvSpPr>
          <p:cNvPr id="76" name="Google Shape;76;p14"/>
          <p:cNvSpPr/>
          <p:nvPr/>
        </p:nvSpPr>
        <p:spPr>
          <a:xfrm>
            <a:off x="1238596" y="2112364"/>
            <a:ext cx="61224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3200" b="0" i="0" u="none" strike="noStrike" cap="none">
                <a:solidFill>
                  <a:srgbClr val="EBEBEB"/>
                </a:solidFill>
                <a:latin typeface="Century Gothic"/>
                <a:ea typeface="Century Gothic"/>
                <a:cs typeface="Century Gothic"/>
                <a:sym typeface="Century Gothic"/>
              </a:rPr>
              <a:t>Which one is me today???</a:t>
            </a: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
            </a:r>
            <a:br>
              <a:rPr lang="en"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77" name="Google Shape;77;p14" descr="Channeling his inner kangaroo, this golden retriever got a running start and took massive hops into the cool, refreshing ocean with his doggy friends. &#10;&#10;Original Link: https://instagram.com/p/BC34yAWOohL/&#10;&#10;Subscribe For More Videos: http://bit.ly/DailyPicksAndFlicksYT&#10;Check Out Our Website: http://bit.ly/DailyPicksAndFlicksSite&#10;Like Us On Facebook: http://bit.ly/DailyPicksAndFlicksFB&#10;Follow Us On Twitter: http://bit.ly/DailyPicksAndFlicksTW&#10;&#10;Hi and welcome to Daily Picks and Flicks – viral videos, funny pictures and odd news blog. We cover all the funny, interesting and strange stuff that is buzzing around the world. The weirder the better. Each day, we surf the web in an effort to find interesting, entertaining and unique videos, pictures and weird news stories. If you like what you find here, please recommend us to your friends. We already like you.&#10;&#10;All the videos on this channel have been properly acquired from their rightful owners. For licensing / permission to use: Contact - licensing(at)jukinmedia(dot)com" title="Dog Hops into Ocean">
            <a:hlinkClick r:id="rId3"/>
          </p:cNvPr>
          <p:cNvPicPr preferRelativeResize="0"/>
          <p:nvPr/>
        </p:nvPicPr>
        <p:blipFill>
          <a:blip r:embed="rId4">
            <a:alphaModFix/>
          </a:blip>
          <a:stretch>
            <a:fillRect/>
          </a:stretch>
        </p:blipFill>
        <p:spPr>
          <a:xfrm>
            <a:off x="3188625" y="2791450"/>
            <a:ext cx="2912075" cy="2184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subTitle" idx="4294967295"/>
          </p:nvPr>
        </p:nvSpPr>
        <p:spPr>
          <a:xfrm>
            <a:off x="412750" y="1688050"/>
            <a:ext cx="4455300" cy="24213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600"/>
              </a:spcBef>
              <a:spcAft>
                <a:spcPts val="0"/>
              </a:spcAft>
              <a:buClr>
                <a:schemeClr val="accent5"/>
              </a:buClr>
              <a:buSzPts val="1800"/>
              <a:buFont typeface="Muli"/>
              <a:buNone/>
            </a:pPr>
            <a:r>
              <a:rPr lang="en" sz="1800"/>
              <a:t>Stay </a:t>
            </a:r>
            <a:r>
              <a:rPr lang="en" sz="1800" b="0" i="0" u="none" strike="noStrike" cap="none">
                <a:solidFill>
                  <a:schemeClr val="lt1"/>
                </a:solidFill>
                <a:latin typeface="Muli"/>
                <a:ea typeface="Muli"/>
                <a:cs typeface="Muli"/>
                <a:sym typeface="Muli"/>
              </a:rPr>
              <a:t>with me a sec…</a:t>
            </a:r>
            <a:endParaRPr/>
          </a:p>
          <a:p>
            <a:pPr marL="0" marR="0" lvl="0" indent="0" algn="l" rtl="0">
              <a:lnSpc>
                <a:spcPct val="115000"/>
              </a:lnSpc>
              <a:spcBef>
                <a:spcPts val="600"/>
              </a:spcBef>
              <a:spcAft>
                <a:spcPts val="0"/>
              </a:spcAft>
              <a:buClr>
                <a:schemeClr val="accent5"/>
              </a:buClr>
              <a:buSzPts val="1800"/>
              <a:buFont typeface="Muli"/>
              <a:buNone/>
            </a:pPr>
            <a:endParaRPr sz="1800" b="0" i="0" u="none" strike="noStrike" cap="none">
              <a:solidFill>
                <a:schemeClr val="lt1"/>
              </a:solidFill>
              <a:latin typeface="Muli"/>
              <a:ea typeface="Muli"/>
              <a:cs typeface="Muli"/>
              <a:sym typeface="Muli"/>
            </a:endParaRPr>
          </a:p>
          <a:p>
            <a:pPr marL="0" marR="0" lvl="0" indent="0" algn="l" rtl="0">
              <a:lnSpc>
                <a:spcPct val="115000"/>
              </a:lnSpc>
              <a:spcBef>
                <a:spcPts val="600"/>
              </a:spcBef>
              <a:spcAft>
                <a:spcPts val="0"/>
              </a:spcAft>
              <a:buClr>
                <a:schemeClr val="accent5"/>
              </a:buClr>
              <a:buSzPts val="1800"/>
              <a:buFont typeface="Muli"/>
              <a:buNone/>
            </a:pPr>
            <a:r>
              <a:rPr lang="en" sz="1800" b="0" i="0" u="none" strike="noStrike" cap="none">
                <a:solidFill>
                  <a:schemeClr val="lt1"/>
                </a:solidFill>
                <a:latin typeface="Muli"/>
                <a:ea typeface="Muli"/>
                <a:cs typeface="Muli"/>
                <a:sym typeface="Muli"/>
              </a:rPr>
              <a:t>WHY do we have students write X paragraph essays?</a:t>
            </a:r>
            <a:endParaRPr sz="1800" b="0" i="0" u="none" strike="noStrike" cap="none">
              <a:solidFill>
                <a:schemeClr val="lt1"/>
              </a:solidFill>
              <a:latin typeface="Muli"/>
              <a:ea typeface="Muli"/>
              <a:cs typeface="Muli"/>
              <a:sym typeface="Muli"/>
            </a:endParaRPr>
          </a:p>
          <a:p>
            <a:pPr marL="0" marR="0" lvl="0" indent="0" algn="l" rtl="0">
              <a:lnSpc>
                <a:spcPct val="115000"/>
              </a:lnSpc>
              <a:spcBef>
                <a:spcPts val="600"/>
              </a:spcBef>
              <a:spcAft>
                <a:spcPts val="0"/>
              </a:spcAft>
              <a:buClr>
                <a:schemeClr val="accent5"/>
              </a:buClr>
              <a:buSzPts val="1800"/>
              <a:buFont typeface="Muli"/>
              <a:buNone/>
            </a:pPr>
            <a:endParaRPr sz="1800"/>
          </a:p>
          <a:p>
            <a:pPr marL="0" marR="0" lvl="0" indent="0" algn="l" rtl="0">
              <a:lnSpc>
                <a:spcPct val="115000"/>
              </a:lnSpc>
              <a:spcBef>
                <a:spcPts val="600"/>
              </a:spcBef>
              <a:spcAft>
                <a:spcPts val="0"/>
              </a:spcAft>
              <a:buClr>
                <a:schemeClr val="accent5"/>
              </a:buClr>
              <a:buSzPts val="1800"/>
              <a:buFont typeface="Muli"/>
              <a:buNone/>
            </a:pPr>
            <a:r>
              <a:rPr lang="en" sz="1800"/>
              <a:t>Talk with a neighbor for a moment...</a:t>
            </a:r>
            <a:endParaRPr sz="1800"/>
          </a:p>
        </p:txBody>
      </p:sp>
      <p:pic>
        <p:nvPicPr>
          <p:cNvPr id="83" name="Google Shape;83;p15"/>
          <p:cNvPicPr preferRelativeResize="0"/>
          <p:nvPr/>
        </p:nvPicPr>
        <p:blipFill rotWithShape="1">
          <a:blip r:embed="rId3">
            <a:alphaModFix/>
          </a:blip>
          <a:srcRect t="1140" b="15580"/>
          <a:stretch/>
        </p:blipFill>
        <p:spPr>
          <a:xfrm>
            <a:off x="5352484" y="1688051"/>
            <a:ext cx="3676800" cy="3061800"/>
          </a:xfrm>
          <a:prstGeom prst="hexagon">
            <a:avLst>
              <a:gd name="adj" fmla="val 25000"/>
              <a:gd name="vf" fmla="val 115470"/>
            </a:avLst>
          </a:prstGeom>
          <a:noFill/>
          <a:ln>
            <a:noFill/>
          </a:ln>
          <a:effectLst>
            <a:outerShdw blurRad="257175" dist="57150" dir="5400000" algn="bl" rotWithShape="0">
              <a:schemeClr val="dk1">
                <a:alpha val="49803"/>
              </a:schemeClr>
            </a:outerShdw>
          </a:effectLst>
        </p:spPr>
      </p:pic>
      <p:sp>
        <p:nvSpPr>
          <p:cNvPr id="84" name="Google Shape;84;p15"/>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en"/>
              <a:t>4</a:t>
            </a:fld>
            <a:endParaRPr/>
          </a:p>
        </p:txBody>
      </p:sp>
      <p:sp>
        <p:nvSpPr>
          <p:cNvPr id="85" name="Google Shape;85;p15"/>
          <p:cNvSpPr txBox="1"/>
          <p:nvPr/>
        </p:nvSpPr>
        <p:spPr>
          <a:xfrm>
            <a:off x="770467" y="385233"/>
            <a:ext cx="6256866"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3200" b="1" i="0" u="none" strike="noStrike" cap="none">
                <a:solidFill>
                  <a:schemeClr val="lt1"/>
                </a:solidFill>
                <a:latin typeface="Arial"/>
                <a:ea typeface="Arial"/>
                <a:cs typeface="Arial"/>
                <a:sym typeface="Arial"/>
              </a:rPr>
              <a:t>What’s your mindset?</a:t>
            </a:r>
            <a:endParaRPr sz="3200" b="1"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957317" y="537633"/>
            <a:ext cx="4275083" cy="922866"/>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200"/>
              <a:buNone/>
            </a:pPr>
            <a:r>
              <a:rPr lang="en"/>
              <a:t>Meet Ellie!</a:t>
            </a:r>
            <a:endParaRPr/>
          </a:p>
        </p:txBody>
      </p:sp>
      <p:sp>
        <p:nvSpPr>
          <p:cNvPr id="91" name="Google Shape;91;p16"/>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en"/>
              <a:t>5</a:t>
            </a:fld>
            <a:endParaRPr/>
          </a:p>
        </p:txBody>
      </p:sp>
      <p:pic>
        <p:nvPicPr>
          <p:cNvPr id="92" name="Google Shape;92;p16" title="Ellie Video.mp4">
            <a:hlinkClick r:id="rId3"/>
          </p:cNvPr>
          <p:cNvPicPr preferRelativeResize="0"/>
          <p:nvPr/>
        </p:nvPicPr>
        <p:blipFill>
          <a:blip r:embed="rId4">
            <a:alphaModFix/>
          </a:blip>
          <a:stretch>
            <a:fillRect/>
          </a:stretch>
        </p:blipFill>
        <p:spPr>
          <a:xfrm>
            <a:off x="3404700" y="1460499"/>
            <a:ext cx="4504268" cy="33782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200"/>
              <a:buNone/>
            </a:pPr>
            <a:r>
              <a:rPr lang="en"/>
              <a:t>Quick area/partner talk</a:t>
            </a:r>
            <a:endParaRPr/>
          </a:p>
        </p:txBody>
      </p:sp>
      <p:sp>
        <p:nvSpPr>
          <p:cNvPr id="98" name="Google Shape;98;p17"/>
          <p:cNvSpPr txBox="1">
            <a:spLocks noGrp="1"/>
          </p:cNvSpPr>
          <p:nvPr>
            <p:ph type="body" idx="1"/>
          </p:nvPr>
        </p:nvSpPr>
        <p:spPr>
          <a:xfrm>
            <a:off x="580549" y="1352550"/>
            <a:ext cx="8059683" cy="1957918"/>
          </a:xfrm>
          <a:prstGeom prst="rect">
            <a:avLst/>
          </a:prstGeom>
          <a:noFill/>
          <a:ln>
            <a:noFill/>
          </a:ln>
        </p:spPr>
        <p:txBody>
          <a:bodyPr spcFirstLastPara="1" wrap="square" lIns="0" tIns="0" rIns="0" bIns="0" anchor="t" anchorCtr="0">
            <a:noAutofit/>
          </a:bodyPr>
          <a:lstStyle/>
          <a:p>
            <a:pPr marL="457200" lvl="0" indent="-381000" algn="l" rtl="0">
              <a:lnSpc>
                <a:spcPct val="115000"/>
              </a:lnSpc>
              <a:spcBef>
                <a:spcPts val="600"/>
              </a:spcBef>
              <a:spcAft>
                <a:spcPts val="0"/>
              </a:spcAft>
              <a:buClr>
                <a:schemeClr val="lt1"/>
              </a:buClr>
              <a:buSzPts val="2400"/>
              <a:buFont typeface="Courier New"/>
              <a:buChar char="o"/>
            </a:pPr>
            <a:r>
              <a:rPr lang="en" sz="1800"/>
              <a:t>In this video, Ellie is 16 months old. She is now in 2nd grade. What can she do now? What will she be able to do by the time she enters high school? Post high school?</a:t>
            </a:r>
            <a:endParaRPr sz="1800"/>
          </a:p>
          <a:p>
            <a:pPr marL="457200" lvl="0" indent="-381000" algn="l" rtl="0">
              <a:lnSpc>
                <a:spcPct val="115000"/>
              </a:lnSpc>
              <a:spcBef>
                <a:spcPts val="600"/>
              </a:spcBef>
              <a:spcAft>
                <a:spcPts val="0"/>
              </a:spcAft>
              <a:buClr>
                <a:schemeClr val="lt1"/>
              </a:buClr>
              <a:buSzPts val="2400"/>
              <a:buFont typeface="Courier New"/>
              <a:buChar char="o"/>
            </a:pPr>
            <a:r>
              <a:rPr lang="en" sz="1800"/>
              <a:t>Compare with each other how old you were when you first got a cell phone? Smart phone? What does this mean about our technological “smarts” as compared to our students’?</a:t>
            </a:r>
            <a:endParaRPr sz="1800"/>
          </a:p>
        </p:txBody>
      </p:sp>
      <p:sp>
        <p:nvSpPr>
          <p:cNvPr id="99" name="Google Shape;99;p17"/>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en"/>
              <a:t>6</a:t>
            </a:fld>
            <a:endParaRPr/>
          </a:p>
        </p:txBody>
      </p:sp>
      <p:sp>
        <p:nvSpPr>
          <p:cNvPr id="100" name="Google Shape;100;p17"/>
          <p:cNvSpPr txBox="1"/>
          <p:nvPr/>
        </p:nvSpPr>
        <p:spPr>
          <a:xfrm>
            <a:off x="397933" y="3818467"/>
            <a:ext cx="8242299"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0" i="1" u="none" strike="noStrike" cap="none">
                <a:solidFill>
                  <a:srgbClr val="99FFFE"/>
                </a:solidFill>
                <a:latin typeface="Arial"/>
                <a:ea typeface="Arial"/>
                <a:cs typeface="Arial"/>
                <a:sym typeface="Arial"/>
              </a:rPr>
              <a:t>Effective communication, curiosity, and critical-thinking skills are much more than just the traditional outcomes of a liberal arts education. They are essential competencies and habits of mind for life in the 21</a:t>
            </a:r>
            <a:r>
              <a:rPr lang="en" sz="1400" b="0" i="1" u="none" strike="noStrike" cap="none" baseline="30000">
                <a:solidFill>
                  <a:srgbClr val="99FFFE"/>
                </a:solidFill>
                <a:latin typeface="Arial"/>
                <a:ea typeface="Arial"/>
                <a:cs typeface="Arial"/>
                <a:sym typeface="Arial"/>
              </a:rPr>
              <a:t>st</a:t>
            </a:r>
            <a:r>
              <a:rPr lang="en" sz="1400" b="0" i="1" u="none" strike="noStrike" cap="none">
                <a:solidFill>
                  <a:srgbClr val="99FFFE"/>
                </a:solidFill>
                <a:latin typeface="Arial"/>
                <a:ea typeface="Arial"/>
                <a:cs typeface="Arial"/>
                <a:sym typeface="Arial"/>
              </a:rPr>
              <a:t> Century.</a:t>
            </a:r>
            <a:endParaRPr/>
          </a:p>
          <a:p>
            <a:pPr marL="0" marR="0" lvl="0" indent="0" algn="r" rtl="0">
              <a:lnSpc>
                <a:spcPct val="100000"/>
              </a:lnSpc>
              <a:spcBef>
                <a:spcPts val="0"/>
              </a:spcBef>
              <a:spcAft>
                <a:spcPts val="0"/>
              </a:spcAft>
              <a:buNone/>
            </a:pPr>
            <a:r>
              <a:rPr lang="en" sz="1400" b="0" i="1" u="none" strike="noStrike" cap="none">
                <a:solidFill>
                  <a:srgbClr val="99FFFE"/>
                </a:solidFill>
                <a:latin typeface="Arial"/>
                <a:ea typeface="Arial"/>
                <a:cs typeface="Arial"/>
                <a:sym typeface="Arial"/>
              </a:rPr>
              <a:t>-The Global Achievement Gap</a:t>
            </a:r>
            <a:endParaRPr sz="1400" b="0" i="1" u="none" strike="noStrike" cap="none">
              <a:solidFill>
                <a:srgbClr val="99FFFE"/>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ctrTitle"/>
          </p:nvPr>
        </p:nvSpPr>
        <p:spPr>
          <a:xfrm>
            <a:off x="627611" y="830518"/>
            <a:ext cx="4263900" cy="1159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600"/>
              <a:buNone/>
            </a:pPr>
            <a:r>
              <a:rPr lang="en"/>
              <a:t>The Paradigm</a:t>
            </a:r>
            <a:endParaRPr/>
          </a:p>
        </p:txBody>
      </p:sp>
      <p:sp>
        <p:nvSpPr>
          <p:cNvPr id="106" name="Google Shape;106;p18"/>
          <p:cNvSpPr txBox="1">
            <a:spLocks noGrp="1"/>
          </p:cNvSpPr>
          <p:nvPr>
            <p:ph type="subTitle" idx="1"/>
          </p:nvPr>
        </p:nvSpPr>
        <p:spPr>
          <a:xfrm>
            <a:off x="627611" y="2087222"/>
            <a:ext cx="4263900" cy="784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
              <a:t>Are you ready for the shift?</a:t>
            </a:r>
            <a:endParaRPr/>
          </a:p>
        </p:txBody>
      </p:sp>
      <p:pic>
        <p:nvPicPr>
          <p:cNvPr id="107" name="Google Shape;107;p18"/>
          <p:cNvPicPr preferRelativeResize="0"/>
          <p:nvPr/>
        </p:nvPicPr>
        <p:blipFill rotWithShape="1">
          <a:blip r:embed="rId3">
            <a:alphaModFix/>
          </a:blip>
          <a:srcRect/>
          <a:stretch/>
        </p:blipFill>
        <p:spPr>
          <a:xfrm>
            <a:off x="5722705" y="2045304"/>
            <a:ext cx="2219340" cy="1159800"/>
          </a:xfrm>
          <a:prstGeom prst="rect">
            <a:avLst/>
          </a:prstGeom>
          <a:noFill/>
          <a:ln>
            <a:noFill/>
          </a:ln>
        </p:spPr>
      </p:pic>
      <p:pic>
        <p:nvPicPr>
          <p:cNvPr id="108" name="Google Shape;108;p18"/>
          <p:cNvPicPr preferRelativeResize="0"/>
          <p:nvPr/>
        </p:nvPicPr>
        <p:blipFill rotWithShape="1">
          <a:blip r:embed="rId4">
            <a:alphaModFix/>
          </a:blip>
          <a:srcRect/>
          <a:stretch/>
        </p:blipFill>
        <p:spPr>
          <a:xfrm>
            <a:off x="5790680" y="2449022"/>
            <a:ext cx="145275" cy="423000"/>
          </a:xfrm>
          <a:prstGeom prst="rect">
            <a:avLst/>
          </a:prstGeom>
          <a:noFill/>
          <a:ln>
            <a:noFill/>
          </a:ln>
        </p:spPr>
      </p:pic>
      <p:pic>
        <p:nvPicPr>
          <p:cNvPr id="109" name="Google Shape;109;p18"/>
          <p:cNvPicPr preferRelativeResize="0"/>
          <p:nvPr/>
        </p:nvPicPr>
        <p:blipFill rotWithShape="1">
          <a:blip r:embed="rId5">
            <a:alphaModFix/>
          </a:blip>
          <a:srcRect/>
          <a:stretch/>
        </p:blipFill>
        <p:spPr>
          <a:xfrm>
            <a:off x="6336726" y="1237502"/>
            <a:ext cx="1032700" cy="1209125"/>
          </a:xfrm>
          <a:prstGeom prst="rect">
            <a:avLst/>
          </a:prstGeom>
          <a:noFill/>
          <a:ln>
            <a:noFill/>
          </a:ln>
        </p:spPr>
      </p:pic>
      <p:sp>
        <p:nvSpPr>
          <p:cNvPr id="110" name="Google Shape;110;p18"/>
          <p:cNvSpPr txBox="1"/>
          <p:nvPr/>
        </p:nvSpPr>
        <p:spPr>
          <a:xfrm>
            <a:off x="727975" y="3180650"/>
            <a:ext cx="4685100" cy="153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rgbClr val="FFFFFF"/>
                </a:solidFill>
                <a:latin typeface="Century Gothic"/>
                <a:ea typeface="Century Gothic"/>
                <a:cs typeface="Century Gothic"/>
                <a:sym typeface="Century Gothic"/>
              </a:rPr>
              <a:t>There is a profound disconnect between what students are taught and tested on in most high schools today and how they are expected to learn, versus what the world will demand of them as adults and what motivates them to do their best.</a:t>
            </a:r>
            <a:endParaRPr i="1">
              <a:solidFill>
                <a:srgbClr val="FFFFFF"/>
              </a:solidFill>
              <a:latin typeface="Century Gothic"/>
              <a:ea typeface="Century Gothic"/>
              <a:cs typeface="Century Gothic"/>
              <a:sym typeface="Century Gothic"/>
            </a:endParaRPr>
          </a:p>
          <a:p>
            <a:pPr marL="0" lvl="0" indent="0" algn="r" rtl="0">
              <a:spcBef>
                <a:spcPts val="0"/>
              </a:spcBef>
              <a:spcAft>
                <a:spcPts val="0"/>
              </a:spcAft>
              <a:buNone/>
            </a:pPr>
            <a:r>
              <a:rPr lang="en" i="1">
                <a:solidFill>
                  <a:srgbClr val="FFFFFF"/>
                </a:solidFill>
                <a:latin typeface="Century Gothic"/>
                <a:ea typeface="Century Gothic"/>
                <a:cs typeface="Century Gothic"/>
                <a:sym typeface="Century Gothic"/>
              </a:rPr>
              <a:t>-The Global Achievement Gap</a:t>
            </a:r>
            <a:endParaRPr i="1">
              <a:solidFill>
                <a:srgbClr val="FFFFFF"/>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200"/>
              <a:buNone/>
            </a:pPr>
            <a:r>
              <a:rPr lang="en"/>
              <a:t>Consider…</a:t>
            </a:r>
            <a:endParaRPr/>
          </a:p>
        </p:txBody>
      </p:sp>
      <p:sp>
        <p:nvSpPr>
          <p:cNvPr id="116" name="Google Shape;116;p19"/>
          <p:cNvSpPr txBox="1">
            <a:spLocks noGrp="1"/>
          </p:cNvSpPr>
          <p:nvPr>
            <p:ph type="body" idx="1"/>
          </p:nvPr>
        </p:nvSpPr>
        <p:spPr>
          <a:xfrm>
            <a:off x="499055" y="1739092"/>
            <a:ext cx="8151970" cy="2629246"/>
          </a:xfrm>
          <a:prstGeom prst="rect">
            <a:avLst/>
          </a:prstGeom>
          <a:noFill/>
          <a:ln>
            <a:noFill/>
          </a:ln>
        </p:spPr>
        <p:txBody>
          <a:bodyPr spcFirstLastPara="1" wrap="square" lIns="0" tIns="0" rIns="0" bIns="0" anchor="t" anchorCtr="0">
            <a:noAutofit/>
          </a:bodyPr>
          <a:lstStyle/>
          <a:p>
            <a:pPr marL="457200" lvl="0" indent="-381000" algn="l" rtl="0">
              <a:lnSpc>
                <a:spcPct val="115000"/>
              </a:lnSpc>
              <a:spcBef>
                <a:spcPts val="600"/>
              </a:spcBef>
              <a:spcAft>
                <a:spcPts val="0"/>
              </a:spcAft>
              <a:buClr>
                <a:schemeClr val="lt1"/>
              </a:buClr>
              <a:buSzPts val="2400"/>
              <a:buFont typeface="Noto Sans Symbols"/>
              <a:buChar char="❖"/>
            </a:pPr>
            <a:r>
              <a:rPr lang="en" sz="1800"/>
              <a:t>“Kids today don’t read, and they don’t do their homework. I cover all the standards in class, but if they don’t read the textbook, they’ll do poorly on the tests.”</a:t>
            </a:r>
            <a:endParaRPr/>
          </a:p>
          <a:p>
            <a:pPr marL="457200" lvl="0" indent="-381000" algn="l" rtl="0">
              <a:lnSpc>
                <a:spcPct val="115000"/>
              </a:lnSpc>
              <a:spcBef>
                <a:spcPts val="600"/>
              </a:spcBef>
              <a:spcAft>
                <a:spcPts val="0"/>
              </a:spcAft>
              <a:buClr>
                <a:schemeClr val="lt1"/>
              </a:buClr>
              <a:buSzPts val="2400"/>
              <a:buFont typeface="Noto Sans Symbols"/>
              <a:buChar char="❖"/>
            </a:pPr>
            <a:r>
              <a:rPr lang="en" sz="1800"/>
              <a:t>“Kids don’t seem able to identify what is and is not reliable from the Internet. If it’s on the Internet, it must be true, they think. “</a:t>
            </a:r>
            <a:endParaRPr/>
          </a:p>
          <a:p>
            <a:pPr marL="457200" lvl="0" indent="-381000" algn="l" rtl="0">
              <a:lnSpc>
                <a:spcPct val="115000"/>
              </a:lnSpc>
              <a:spcBef>
                <a:spcPts val="600"/>
              </a:spcBef>
              <a:spcAft>
                <a:spcPts val="0"/>
              </a:spcAft>
              <a:buClr>
                <a:schemeClr val="lt1"/>
              </a:buClr>
              <a:buSzPts val="2400"/>
              <a:buFont typeface="Noto Sans Symbols"/>
              <a:buChar char="❖"/>
            </a:pPr>
            <a:r>
              <a:rPr lang="en" sz="1800"/>
              <a:t>“They don’t proofread their papers. It’s as if they think spell-check will catch everything for them.”</a:t>
            </a:r>
            <a:endParaRPr/>
          </a:p>
          <a:p>
            <a:pPr marL="457200" lvl="0" indent="-228600" algn="l" rtl="0">
              <a:lnSpc>
                <a:spcPct val="115000"/>
              </a:lnSpc>
              <a:spcBef>
                <a:spcPts val="600"/>
              </a:spcBef>
              <a:spcAft>
                <a:spcPts val="0"/>
              </a:spcAft>
              <a:buClr>
                <a:schemeClr val="lt1"/>
              </a:buClr>
              <a:buSzPts val="2400"/>
              <a:buFont typeface="Noto Sans Symbols"/>
              <a:buNone/>
            </a:pPr>
            <a:endParaRPr sz="1600"/>
          </a:p>
        </p:txBody>
      </p:sp>
      <p:sp>
        <p:nvSpPr>
          <p:cNvPr id="117" name="Google Shape;117;p19"/>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en"/>
              <a:t>8</a:t>
            </a:fld>
            <a:endParaRPr/>
          </a:p>
        </p:txBody>
      </p:sp>
      <p:sp>
        <p:nvSpPr>
          <p:cNvPr id="118" name="Google Shape;118;p19"/>
          <p:cNvSpPr/>
          <p:nvPr/>
        </p:nvSpPr>
        <p:spPr>
          <a:xfrm>
            <a:off x="4308950" y="247767"/>
            <a:ext cx="4572000" cy="163121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 sz="2400" b="0" i="1" u="none" strike="noStrike" cap="none">
                <a:solidFill>
                  <a:srgbClr val="00FFFF"/>
                </a:solidFill>
                <a:latin typeface="Century Gothic"/>
                <a:ea typeface="Century Gothic"/>
                <a:cs typeface="Century Gothic"/>
                <a:sym typeface="Century Gothic"/>
              </a:rPr>
              <a:t>I wonder how much deeper the ocean would be without the sponges...</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
            </a:r>
            <a:br>
              <a:rPr lang="en"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322855" y="742146"/>
            <a:ext cx="3970668" cy="857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200"/>
              <a:buNone/>
            </a:pPr>
            <a:r>
              <a:rPr lang="en"/>
              <a:t>Now, let’s talk “how it’s always been”…</a:t>
            </a:r>
            <a:endParaRPr/>
          </a:p>
        </p:txBody>
      </p:sp>
      <p:sp>
        <p:nvSpPr>
          <p:cNvPr id="124" name="Google Shape;124;p20"/>
          <p:cNvSpPr txBox="1">
            <a:spLocks noGrp="1"/>
          </p:cNvSpPr>
          <p:nvPr>
            <p:ph type="body" idx="1"/>
          </p:nvPr>
        </p:nvSpPr>
        <p:spPr>
          <a:xfrm>
            <a:off x="814939" y="1917816"/>
            <a:ext cx="8151970" cy="2629246"/>
          </a:xfrm>
          <a:prstGeom prst="rect">
            <a:avLst/>
          </a:prstGeom>
          <a:noFill/>
          <a:ln>
            <a:noFill/>
          </a:ln>
        </p:spPr>
        <p:txBody>
          <a:bodyPr spcFirstLastPara="1" wrap="square" lIns="0" tIns="0" rIns="0" bIns="0" anchor="t" anchorCtr="0">
            <a:noAutofit/>
          </a:bodyPr>
          <a:lstStyle/>
          <a:p>
            <a:pPr marL="76200" lvl="0" indent="0" algn="l" rtl="0">
              <a:lnSpc>
                <a:spcPct val="115000"/>
              </a:lnSpc>
              <a:spcBef>
                <a:spcPts val="600"/>
              </a:spcBef>
              <a:spcAft>
                <a:spcPts val="0"/>
              </a:spcAft>
              <a:buClr>
                <a:schemeClr val="lt1"/>
              </a:buClr>
              <a:buSzPts val="2400"/>
              <a:buNone/>
            </a:pPr>
            <a:r>
              <a:rPr lang="en" sz="1800"/>
              <a:t>When you were in school…</a:t>
            </a:r>
            <a:endParaRPr/>
          </a:p>
          <a:p>
            <a:pPr marL="457200" lvl="0" indent="-381000" algn="l" rtl="0">
              <a:lnSpc>
                <a:spcPct val="115000"/>
              </a:lnSpc>
              <a:spcBef>
                <a:spcPts val="600"/>
              </a:spcBef>
              <a:spcAft>
                <a:spcPts val="0"/>
              </a:spcAft>
              <a:buClr>
                <a:schemeClr val="lt1"/>
              </a:buClr>
              <a:buSzPts val="2400"/>
              <a:buFont typeface="Noto Sans Symbols"/>
              <a:buChar char="❖"/>
            </a:pPr>
            <a:r>
              <a:rPr lang="en" sz="1800"/>
              <a:t>How often were you asked to EXPLAIN something?</a:t>
            </a:r>
            <a:endParaRPr/>
          </a:p>
          <a:p>
            <a:pPr marL="457200" lvl="0" indent="-381000" algn="l" rtl="0">
              <a:lnSpc>
                <a:spcPct val="115000"/>
              </a:lnSpc>
              <a:spcBef>
                <a:spcPts val="600"/>
              </a:spcBef>
              <a:spcAft>
                <a:spcPts val="0"/>
              </a:spcAft>
              <a:buClr>
                <a:schemeClr val="lt1"/>
              </a:buClr>
              <a:buSzPts val="2400"/>
              <a:buFont typeface="Noto Sans Symbols"/>
              <a:buChar char="❖"/>
            </a:pPr>
            <a:r>
              <a:rPr lang="en" sz="1800"/>
              <a:t>How often did you work in groups?</a:t>
            </a:r>
            <a:endParaRPr/>
          </a:p>
          <a:p>
            <a:pPr marL="457200" lvl="0" indent="-381000" algn="l" rtl="0">
              <a:lnSpc>
                <a:spcPct val="115000"/>
              </a:lnSpc>
              <a:spcBef>
                <a:spcPts val="600"/>
              </a:spcBef>
              <a:spcAft>
                <a:spcPts val="0"/>
              </a:spcAft>
              <a:buClr>
                <a:schemeClr val="lt1"/>
              </a:buClr>
              <a:buSzPts val="2400"/>
              <a:buFont typeface="Noto Sans Symbols"/>
              <a:buChar char="❖"/>
            </a:pPr>
            <a:r>
              <a:rPr lang="en" sz="1800"/>
              <a:t>How often were you told why something was needed/important?</a:t>
            </a:r>
            <a:endParaRPr/>
          </a:p>
          <a:p>
            <a:pPr marL="914400" lvl="1" indent="-381000" algn="l" rtl="0">
              <a:lnSpc>
                <a:spcPct val="115000"/>
              </a:lnSpc>
              <a:spcBef>
                <a:spcPts val="600"/>
              </a:spcBef>
              <a:spcAft>
                <a:spcPts val="0"/>
              </a:spcAft>
              <a:buClr>
                <a:schemeClr val="lt1"/>
              </a:buClr>
              <a:buSzPts val="2400"/>
              <a:buFont typeface="Noto Sans Symbols"/>
              <a:buChar char="✔"/>
            </a:pPr>
            <a:r>
              <a:rPr lang="en" sz="1800"/>
              <a:t>Think graphing a line</a:t>
            </a:r>
            <a:endParaRPr/>
          </a:p>
          <a:p>
            <a:pPr marL="914400" lvl="1" indent="-381000" algn="l" rtl="0">
              <a:lnSpc>
                <a:spcPct val="115000"/>
              </a:lnSpc>
              <a:spcBef>
                <a:spcPts val="600"/>
              </a:spcBef>
              <a:spcAft>
                <a:spcPts val="0"/>
              </a:spcAft>
              <a:buClr>
                <a:schemeClr val="lt1"/>
              </a:buClr>
              <a:buSzPts val="2400"/>
              <a:buFont typeface="Noto Sans Symbols"/>
              <a:buChar char="✔"/>
            </a:pPr>
            <a:r>
              <a:rPr lang="en" sz="1800"/>
              <a:t>Remember that question about an essay?</a:t>
            </a:r>
            <a:endParaRPr/>
          </a:p>
          <a:p>
            <a:pPr marL="457200" lvl="0" indent="-228600" algn="l" rtl="0">
              <a:lnSpc>
                <a:spcPct val="115000"/>
              </a:lnSpc>
              <a:spcBef>
                <a:spcPts val="600"/>
              </a:spcBef>
              <a:spcAft>
                <a:spcPts val="0"/>
              </a:spcAft>
              <a:buClr>
                <a:schemeClr val="lt1"/>
              </a:buClr>
              <a:buSzPts val="2400"/>
              <a:buFont typeface="Noto Sans Symbols"/>
              <a:buNone/>
            </a:pPr>
            <a:endParaRPr sz="1800"/>
          </a:p>
          <a:p>
            <a:pPr marL="457200" lvl="0" indent="-228600" algn="l" rtl="0">
              <a:lnSpc>
                <a:spcPct val="115000"/>
              </a:lnSpc>
              <a:spcBef>
                <a:spcPts val="600"/>
              </a:spcBef>
              <a:spcAft>
                <a:spcPts val="0"/>
              </a:spcAft>
              <a:buClr>
                <a:schemeClr val="lt1"/>
              </a:buClr>
              <a:buSzPts val="2400"/>
              <a:buFont typeface="Noto Sans Symbols"/>
              <a:buNone/>
            </a:pPr>
            <a:endParaRPr sz="1600"/>
          </a:p>
        </p:txBody>
      </p:sp>
      <p:sp>
        <p:nvSpPr>
          <p:cNvPr id="125" name="Google Shape;125;p20"/>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300"/>
              <a:buNone/>
            </a:pPr>
            <a:fld id="{00000000-1234-1234-1234-123412341234}" type="slidenum">
              <a:rPr lang="en"/>
              <a:t>9</a:t>
            </a:fld>
            <a:endParaRPr/>
          </a:p>
        </p:txBody>
      </p:sp>
      <p:sp>
        <p:nvSpPr>
          <p:cNvPr id="126" name="Google Shape;126;p20"/>
          <p:cNvSpPr/>
          <p:nvPr/>
        </p:nvSpPr>
        <p:spPr>
          <a:xfrm>
            <a:off x="4650972" y="205975"/>
            <a:ext cx="4103962" cy="11387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800" b="0" i="1" u="none" strike="noStrike" cap="none">
                <a:solidFill>
                  <a:srgbClr val="00FFFF"/>
                </a:solidFill>
                <a:latin typeface="Arial"/>
                <a:ea typeface="Arial"/>
                <a:cs typeface="Arial"/>
                <a:sym typeface="Arial"/>
              </a:rPr>
              <a:t>I went to a Tourist Information Booth and said, “tell me about some of the people who came here last year.”</a:t>
            </a:r>
            <a:endParaRPr sz="18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None/>
            </a:pPr>
            <a:r>
              <a:rPr lang="en" sz="1400" b="0" i="0" u="none" strike="noStrike" cap="none">
                <a:solidFill>
                  <a:srgbClr val="00FFFF"/>
                </a:solidFill>
                <a:latin typeface="Arial"/>
                <a:ea typeface="Arial"/>
                <a:cs typeface="Arial"/>
                <a:sym typeface="Arial"/>
              </a:rPr>
              <a:t>-Steven Wright</a:t>
            </a:r>
            <a:endParaRPr/>
          </a:p>
        </p:txBody>
      </p:sp>
    </p:spTree>
  </p:cSld>
  <p:clrMapOvr>
    <a:masterClrMapping/>
  </p:clrMapOvr>
</p:sld>
</file>

<file path=ppt/theme/theme1.xml><?xml version="1.0" encoding="utf-8"?>
<a:theme xmlns:a="http://schemas.openxmlformats.org/drawingml/2006/main" name="Aliena template">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1530</Words>
  <Application>Microsoft Office PowerPoint</Application>
  <PresentationFormat>On-screen Show (16:9)</PresentationFormat>
  <Paragraphs>177</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Lexend Deca</vt:lpstr>
      <vt:lpstr>Noto Sans Symbols</vt:lpstr>
      <vt:lpstr>Arial</vt:lpstr>
      <vt:lpstr>Courier New</vt:lpstr>
      <vt:lpstr>Trebuchet MS</vt:lpstr>
      <vt:lpstr>Century Gothic</vt:lpstr>
      <vt:lpstr>Muli</vt:lpstr>
      <vt:lpstr>Aliena template</vt:lpstr>
      <vt:lpstr>Generation Z  What the …?</vt:lpstr>
      <vt:lpstr>Who am I, and why listen to me?</vt:lpstr>
      <vt:lpstr>In other words, I’m SO excited that you are willing to listen to someone who cares DEEPLY about these kids!</vt:lpstr>
      <vt:lpstr>PowerPoint Presentation</vt:lpstr>
      <vt:lpstr>Meet Ellie!</vt:lpstr>
      <vt:lpstr>Quick area/partner talk</vt:lpstr>
      <vt:lpstr>The Paradigm</vt:lpstr>
      <vt:lpstr>Consider…</vt:lpstr>
      <vt:lpstr>Now, let’s talk “how it’s always been”…</vt:lpstr>
      <vt:lpstr>What about now? </vt:lpstr>
      <vt:lpstr>C’mon, Sandi, what’s your point?</vt:lpstr>
      <vt:lpstr>The New Now</vt:lpstr>
      <vt:lpstr>Kids who are connected</vt:lpstr>
      <vt:lpstr>Kids who have new learning styles</vt:lpstr>
      <vt:lpstr>Kids who collaborate</vt:lpstr>
      <vt:lpstr>Workers for Tomorrow</vt:lpstr>
      <vt:lpstr>What is the new  thinking?</vt:lpstr>
      <vt:lpstr>The Graduate Profile</vt:lpstr>
      <vt:lpstr>What we did/will do...</vt:lpstr>
      <vt:lpstr>Here is what we asked...</vt:lpstr>
      <vt:lpstr>Who did we ask?</vt:lpstr>
      <vt:lpstr>PowerPoint Presentation</vt:lpstr>
      <vt:lpstr>What are the implications for you??</vt:lpstr>
      <vt:lpstr>And...</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Generation Z  What the …?</dc:title>
  <dc:creator>Alcorn, Jill</dc:creator>
  <cp:lastModifiedBy>Alcorn, Jill</cp:lastModifiedBy>
  <cp:revision>1</cp:revision>
  <dcterms:modified xsi:type="dcterms:W3CDTF">2020-02-11T22:23:15Z</dcterms:modified>
</cp:coreProperties>
</file>