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68" autoAdjust="0"/>
    <p:restoredTop sz="94660"/>
  </p:normalViewPr>
  <p:slideViewPr>
    <p:cSldViewPr snapToGrid="0">
      <p:cViewPr varScale="1">
        <p:scale>
          <a:sx n="87" d="100"/>
          <a:sy n="87" d="100"/>
        </p:scale>
        <p:origin x="114" y="4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10/17/2018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10/17/2018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10/17/2018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10/17/2018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10/17/2018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10/17/2018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10/17/2018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10/17/2018</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Community Services Guidelines</a:t>
            </a:r>
            <a:endParaRPr lang="en-US" dirty="0"/>
          </a:p>
        </p:txBody>
      </p:sp>
      <p:sp>
        <p:nvSpPr>
          <p:cNvPr id="3" name="Subtitle 2"/>
          <p:cNvSpPr>
            <a:spLocks noGrp="1"/>
          </p:cNvSpPr>
          <p:nvPr>
            <p:ph type="subTitle" idx="1"/>
          </p:nvPr>
        </p:nvSpPr>
        <p:spPr/>
        <p:txBody>
          <a:bodyPr>
            <a:normAutofit lnSpcReduction="10000"/>
          </a:bodyPr>
          <a:lstStyle/>
          <a:p>
            <a:r>
              <a:rPr lang="en-US" dirty="0" smtClean="0"/>
              <a:t>Submitted to CCCCO Office</a:t>
            </a:r>
          </a:p>
          <a:p>
            <a:r>
              <a:rPr lang="en-US" dirty="0"/>
              <a:t>Laura Hope, Executive Vice Chancellor for Educational </a:t>
            </a:r>
            <a:r>
              <a:rPr lang="en-US" dirty="0" smtClean="0"/>
              <a:t>Services</a:t>
            </a:r>
          </a:p>
          <a:p>
            <a:r>
              <a:rPr lang="en-US" dirty="0" smtClean="0"/>
              <a:t>October 1, 2018 </a:t>
            </a:r>
            <a:r>
              <a:rPr lang="en-US" dirty="0" smtClean="0"/>
              <a:t> </a:t>
            </a:r>
            <a:endParaRPr lang="en-US" dirty="0"/>
          </a:p>
        </p:txBody>
      </p:sp>
    </p:spTree>
    <p:extLst>
      <p:ext uri="{BB962C8B-B14F-4D97-AF65-F5344CB8AC3E}">
        <p14:creationId xmlns:p14="http://schemas.microsoft.com/office/powerpoint/2010/main" val="33403930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	</a:t>
            </a:r>
            <a:endParaRPr lang="en-US" dirty="0"/>
          </a:p>
        </p:txBody>
      </p:sp>
      <p:sp>
        <p:nvSpPr>
          <p:cNvPr id="3" name="Content Placeholder 2"/>
          <p:cNvSpPr>
            <a:spLocks noGrp="1"/>
          </p:cNvSpPr>
          <p:nvPr>
            <p:ph idx="1"/>
          </p:nvPr>
        </p:nvSpPr>
        <p:spPr/>
        <p:txBody>
          <a:bodyPr>
            <a:normAutofit fontScale="92500"/>
          </a:bodyPr>
          <a:lstStyle/>
          <a:p>
            <a:r>
              <a:rPr lang="en-US" sz="3200" dirty="0" smtClean="0"/>
              <a:t>Chancellor’s office is reviewing the document.</a:t>
            </a:r>
          </a:p>
          <a:p>
            <a:pPr marL="0" indent="0">
              <a:buNone/>
            </a:pPr>
            <a:endParaRPr lang="en-US" sz="3200" dirty="0" smtClean="0"/>
          </a:p>
          <a:p>
            <a:r>
              <a:rPr lang="en-US" sz="3200" dirty="0" smtClean="0"/>
              <a:t>Planned meeting with the Board to discuss the process for approval</a:t>
            </a:r>
          </a:p>
          <a:p>
            <a:pPr marL="0" indent="0">
              <a:buNone/>
            </a:pPr>
            <a:endParaRPr lang="en-US" sz="3200" dirty="0" smtClean="0"/>
          </a:p>
          <a:p>
            <a:r>
              <a:rPr lang="en-US" sz="3200" dirty="0" smtClean="0"/>
              <a:t>Input and Ideas on this process? The Board will take them forward</a:t>
            </a:r>
          </a:p>
          <a:p>
            <a:pPr marL="0" indent="0">
              <a:buNone/>
            </a:pPr>
            <a:endParaRPr lang="en-US" dirty="0"/>
          </a:p>
        </p:txBody>
      </p:sp>
    </p:spTree>
    <p:extLst>
      <p:ext uri="{BB962C8B-B14F-4D97-AF65-F5344CB8AC3E}">
        <p14:creationId xmlns:p14="http://schemas.microsoft.com/office/powerpoint/2010/main" val="27308472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10 Points of Interest in Draft</a:t>
            </a:r>
            <a:endParaRPr lang="en-US" dirty="0"/>
          </a:p>
        </p:txBody>
      </p:sp>
      <p:sp>
        <p:nvSpPr>
          <p:cNvPr id="3" name="Content Placeholder 2"/>
          <p:cNvSpPr>
            <a:spLocks noGrp="1"/>
          </p:cNvSpPr>
          <p:nvPr>
            <p:ph idx="1"/>
          </p:nvPr>
        </p:nvSpPr>
        <p:spPr>
          <a:xfrm>
            <a:off x="567166" y="1576695"/>
            <a:ext cx="8596668" cy="4394447"/>
          </a:xfrm>
        </p:spPr>
        <p:txBody>
          <a:bodyPr>
            <a:noAutofit/>
          </a:bodyPr>
          <a:lstStyle/>
          <a:p>
            <a:r>
              <a:rPr lang="en-US" sz="2400" dirty="0" smtClean="0"/>
              <a:t>Things to note:</a:t>
            </a:r>
          </a:p>
          <a:p>
            <a:pPr marL="0" indent="0">
              <a:buNone/>
            </a:pPr>
            <a:r>
              <a:rPr lang="en-US" sz="2400" dirty="0" smtClean="0"/>
              <a:t>	1. Organized as we all agreed on last year.</a:t>
            </a:r>
          </a:p>
          <a:p>
            <a:pPr marL="0" indent="0">
              <a:buNone/>
            </a:pPr>
            <a:r>
              <a:rPr lang="en-US" sz="2400" dirty="0" smtClean="0"/>
              <a:t>	2. Stronger discussion of the value of Community Services</a:t>
            </a:r>
          </a:p>
          <a:p>
            <a:pPr marL="0" indent="0">
              <a:buNone/>
            </a:pPr>
            <a:r>
              <a:rPr lang="en-US" sz="2400" dirty="0"/>
              <a:t>	</a:t>
            </a:r>
            <a:r>
              <a:rPr lang="en-US" sz="2400" dirty="0" smtClean="0"/>
              <a:t>3.  Mention of the creation of the document repository</a:t>
            </a:r>
          </a:p>
          <a:p>
            <a:pPr marL="0" indent="0">
              <a:buNone/>
            </a:pPr>
            <a:r>
              <a:rPr lang="en-US" sz="2400" dirty="0"/>
              <a:t>	</a:t>
            </a:r>
            <a:r>
              <a:rPr lang="en-US" sz="2400" dirty="0" smtClean="0"/>
              <a:t>4.</a:t>
            </a:r>
            <a:r>
              <a:rPr lang="en-US" sz="2400" dirty="0"/>
              <a:t>	</a:t>
            </a:r>
            <a:r>
              <a:rPr lang="en-US" sz="2400" dirty="0" smtClean="0"/>
              <a:t>Page 5, A discussion of exactly what </a:t>
            </a:r>
            <a:r>
              <a:rPr lang="en-US" sz="2400" dirty="0" err="1" smtClean="0"/>
              <a:t>ed</a:t>
            </a:r>
            <a:r>
              <a:rPr lang="en-US" sz="2400" dirty="0" smtClean="0"/>
              <a:t> code and title 		5 say</a:t>
            </a:r>
          </a:p>
          <a:p>
            <a:pPr marL="0" indent="0">
              <a:buNone/>
            </a:pPr>
            <a:r>
              <a:rPr lang="en-US" sz="2400" dirty="0"/>
              <a:t>	</a:t>
            </a:r>
            <a:r>
              <a:rPr lang="en-US" sz="2400" dirty="0" smtClean="0"/>
              <a:t>5.	Page 6, Reinforcement of local approval, versus other 		types of approval </a:t>
            </a:r>
          </a:p>
          <a:p>
            <a:pPr marL="0" indent="0">
              <a:buNone/>
            </a:pPr>
            <a:r>
              <a:rPr lang="en-US" sz="2400" dirty="0"/>
              <a:t>	</a:t>
            </a:r>
            <a:r>
              <a:rPr lang="en-US" sz="2400" dirty="0" smtClean="0"/>
              <a:t>6. 	Page 7, Program formation as a necessity</a:t>
            </a:r>
          </a:p>
          <a:p>
            <a:pPr marL="0" indent="0">
              <a:buNone/>
            </a:pPr>
            <a:r>
              <a:rPr lang="en-US" sz="2400" dirty="0"/>
              <a:t>	</a:t>
            </a:r>
          </a:p>
        </p:txBody>
      </p:sp>
    </p:spTree>
    <p:extLst>
      <p:ext uri="{BB962C8B-B14F-4D97-AF65-F5344CB8AC3E}">
        <p14:creationId xmlns:p14="http://schemas.microsoft.com/office/powerpoint/2010/main" val="41900198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936435"/>
            <a:ext cx="8596668" cy="5104928"/>
          </a:xfrm>
        </p:spPr>
        <p:txBody>
          <a:bodyPr/>
          <a:lstStyle/>
          <a:p>
            <a:pPr marL="0" indent="0">
              <a:buNone/>
            </a:pPr>
            <a:r>
              <a:rPr lang="en-US" dirty="0" smtClean="0"/>
              <a:t>	7.   Page 7, and 8Program versus offering explored:</a:t>
            </a:r>
          </a:p>
          <a:p>
            <a:pPr>
              <a:buAutoNum type="arabicPeriod" startAt="7"/>
            </a:pPr>
            <a:endParaRPr lang="en-US" dirty="0"/>
          </a:p>
          <a:p>
            <a:pPr marL="0" indent="0">
              <a:buNone/>
            </a:pPr>
            <a:r>
              <a:rPr lang="en-US" dirty="0"/>
              <a:t>“There are other indirect costs, however, that are impractical to calculate and account for through an individual offering or even sequence of offerings and can only be mitigated through the formation of a Community Services program.  Examples might include the costs of staff taking registrations, processing paperwork, developing and coordinating the curriculum, training and supervising instructors, registration website fees, utilities, security, janitorial services and the like.  This leads to a need for colleges to analyze the economics of a Community Services Program – the organizational unit of college personnel tasked with coordinating the conduct of multiple offerings.  It is of note that neither the California Education Code nor the California Code of Regulations makes reference to a Community Services program or department</a:t>
            </a:r>
            <a:r>
              <a:rPr lang="en-US" dirty="0" smtClean="0"/>
              <a:t>.”</a:t>
            </a:r>
            <a:endParaRPr lang="en-US" dirty="0"/>
          </a:p>
        </p:txBody>
      </p:sp>
    </p:spTree>
    <p:extLst>
      <p:ext uri="{BB962C8B-B14F-4D97-AF65-F5344CB8AC3E}">
        <p14:creationId xmlns:p14="http://schemas.microsoft.com/office/powerpoint/2010/main" val="28854842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1279240"/>
            <a:ext cx="8596668" cy="3880773"/>
          </a:xfrm>
        </p:spPr>
        <p:txBody>
          <a:bodyPr/>
          <a:lstStyle/>
          <a:p>
            <a:pPr marL="0" indent="0">
              <a:buNone/>
            </a:pPr>
            <a:r>
              <a:rPr lang="en-US" dirty="0" smtClean="0"/>
              <a:t>	8. Page 12, The fact that some items are labeled essential.</a:t>
            </a:r>
          </a:p>
          <a:p>
            <a:pPr marL="0" indent="0">
              <a:buNone/>
            </a:pPr>
            <a:r>
              <a:rPr lang="en-US" dirty="0"/>
              <a:t>	</a:t>
            </a:r>
            <a:r>
              <a:rPr lang="en-US" dirty="0" smtClean="0"/>
              <a:t>9.  Page 18,  “Local college Community Services policy determines direct and indirect costs for any program.”</a:t>
            </a:r>
          </a:p>
          <a:p>
            <a:pPr marL="0" indent="0">
              <a:buNone/>
            </a:pPr>
            <a:r>
              <a:rPr lang="en-US" dirty="0"/>
              <a:t>	</a:t>
            </a:r>
            <a:r>
              <a:rPr lang="en-US" dirty="0" smtClean="0"/>
              <a:t>10. Page 23, still no decision from legal</a:t>
            </a:r>
            <a:endParaRPr lang="en-US" dirty="0"/>
          </a:p>
        </p:txBody>
      </p:sp>
    </p:spTree>
    <p:extLst>
      <p:ext uri="{BB962C8B-B14F-4D97-AF65-F5344CB8AC3E}">
        <p14:creationId xmlns:p14="http://schemas.microsoft.com/office/powerpoint/2010/main" val="32317178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Repository References for Workshop</a:t>
            </a:r>
            <a:endParaRPr lang="en-US" dirty="0"/>
          </a:p>
        </p:txBody>
      </p:sp>
      <p:sp>
        <p:nvSpPr>
          <p:cNvPr id="3" name="Content Placeholder 2"/>
          <p:cNvSpPr>
            <a:spLocks noGrp="1"/>
          </p:cNvSpPr>
          <p:nvPr>
            <p:ph idx="1"/>
          </p:nvPr>
        </p:nvSpPr>
        <p:spPr>
          <a:xfrm>
            <a:off x="677334" y="1762699"/>
            <a:ext cx="8596668" cy="4278663"/>
          </a:xfrm>
        </p:spPr>
        <p:txBody>
          <a:bodyPr/>
          <a:lstStyle/>
          <a:p>
            <a:r>
              <a:rPr lang="en-US" dirty="0" smtClean="0"/>
              <a:t>Page 3, Glossary of terms</a:t>
            </a:r>
          </a:p>
          <a:p>
            <a:r>
              <a:rPr lang="en-US" dirty="0" smtClean="0"/>
              <a:t>Page 6, Listing to the types of offerings statewide programs create</a:t>
            </a:r>
          </a:p>
          <a:p>
            <a:r>
              <a:rPr lang="en-US" dirty="0" smtClean="0"/>
              <a:t>Page 8, National context links</a:t>
            </a:r>
          </a:p>
          <a:p>
            <a:r>
              <a:rPr lang="en-US" dirty="0" smtClean="0"/>
              <a:t>Page 11, maintaining </a:t>
            </a:r>
            <a:r>
              <a:rPr lang="en-US" dirty="0"/>
              <a:t>a repository of Community Services class examples, document examples, and samples of budget and program planning documents </a:t>
            </a:r>
            <a:endParaRPr lang="en-US" dirty="0" smtClean="0"/>
          </a:p>
          <a:p>
            <a:r>
              <a:rPr lang="en-US" dirty="0" smtClean="0"/>
              <a:t>Page 13, the elements necessary for a class, and course proposal documents.</a:t>
            </a:r>
          </a:p>
          <a:p>
            <a:r>
              <a:rPr lang="en-US" dirty="0" smtClean="0"/>
              <a:t>Page 13, student evaluations</a:t>
            </a:r>
          </a:p>
          <a:p>
            <a:r>
              <a:rPr lang="en-US" dirty="0" smtClean="0"/>
              <a:t>Page 14, vision and mission statements</a:t>
            </a:r>
          </a:p>
          <a:p>
            <a:r>
              <a:rPr lang="en-US" dirty="0" smtClean="0"/>
              <a:t>Page 16, instructor guide</a:t>
            </a:r>
          </a:p>
          <a:p>
            <a:r>
              <a:rPr lang="en-US" dirty="0" smtClean="0"/>
              <a:t>Page 19 , refund policies</a:t>
            </a:r>
          </a:p>
          <a:p>
            <a:endParaRPr lang="en-US" dirty="0"/>
          </a:p>
        </p:txBody>
      </p:sp>
    </p:spTree>
    <p:extLst>
      <p:ext uri="{BB962C8B-B14F-4D97-AF65-F5344CB8AC3E}">
        <p14:creationId xmlns:p14="http://schemas.microsoft.com/office/powerpoint/2010/main" val="37479768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0216" y="1136021"/>
            <a:ext cx="8596668" cy="4295295"/>
          </a:xfrm>
        </p:spPr>
        <p:txBody>
          <a:bodyPr/>
          <a:lstStyle/>
          <a:p>
            <a:r>
              <a:rPr lang="en-US" dirty="0" smtClean="0"/>
              <a:t>Page 19, customer service evaluations</a:t>
            </a:r>
          </a:p>
          <a:p>
            <a:r>
              <a:rPr lang="en-US" smtClean="0"/>
              <a:t>Page 20 </a:t>
            </a:r>
            <a:r>
              <a:rPr lang="en-US" dirty="0" smtClean="0"/>
              <a:t>, best and </a:t>
            </a:r>
            <a:r>
              <a:rPr lang="en-US" smtClean="0"/>
              <a:t>promising practices in the field</a:t>
            </a:r>
          </a:p>
          <a:p>
            <a:endParaRPr lang="en-US" dirty="0"/>
          </a:p>
        </p:txBody>
      </p:sp>
    </p:spTree>
    <p:extLst>
      <p:ext uri="{BB962C8B-B14F-4D97-AF65-F5344CB8AC3E}">
        <p14:creationId xmlns:p14="http://schemas.microsoft.com/office/powerpoint/2010/main" val="2065350096"/>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83</TotalTime>
  <Words>167</Words>
  <Application>Microsoft Office PowerPoint</Application>
  <PresentationFormat>Widescreen</PresentationFormat>
  <Paragraphs>37</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Trebuchet MS</vt:lpstr>
      <vt:lpstr>Wingdings 3</vt:lpstr>
      <vt:lpstr>Facet</vt:lpstr>
      <vt:lpstr>Community Services Guidelines</vt:lpstr>
      <vt:lpstr>Next Steps </vt:lpstr>
      <vt:lpstr>10 Points of Interest in Draft</vt:lpstr>
      <vt:lpstr>PowerPoint Presentation</vt:lpstr>
      <vt:lpstr>PowerPoint Presentation</vt:lpstr>
      <vt:lpstr>Repository References for Workshop</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Community Services Guidelines</dc:title>
  <dc:creator>Frances Denisco</dc:creator>
  <cp:lastModifiedBy>Frances Denisco</cp:lastModifiedBy>
  <cp:revision>10</cp:revision>
  <dcterms:created xsi:type="dcterms:W3CDTF">2018-10-15T23:30:28Z</dcterms:created>
  <dcterms:modified xsi:type="dcterms:W3CDTF">2018-10-17T22:25:25Z</dcterms:modified>
</cp:coreProperties>
</file>