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3" r:id="rId1"/>
  </p:sldMasterIdLst>
  <p:notesMasterIdLst>
    <p:notesMasterId r:id="rId30"/>
  </p:notesMasterIdLst>
  <p:sldIdLst>
    <p:sldId id="258" r:id="rId2"/>
    <p:sldId id="256" r:id="rId3"/>
    <p:sldId id="299" r:id="rId4"/>
    <p:sldId id="311" r:id="rId5"/>
    <p:sldId id="307" r:id="rId6"/>
    <p:sldId id="308" r:id="rId7"/>
    <p:sldId id="309" r:id="rId8"/>
    <p:sldId id="306" r:id="rId9"/>
    <p:sldId id="305" r:id="rId10"/>
    <p:sldId id="318" r:id="rId11"/>
    <p:sldId id="317" r:id="rId12"/>
    <p:sldId id="316" r:id="rId13"/>
    <p:sldId id="319" r:id="rId14"/>
    <p:sldId id="320" r:id="rId15"/>
    <p:sldId id="322" r:id="rId16"/>
    <p:sldId id="330" r:id="rId17"/>
    <p:sldId id="323" r:id="rId18"/>
    <p:sldId id="324" r:id="rId19"/>
    <p:sldId id="310" r:id="rId20"/>
    <p:sldId id="325" r:id="rId21"/>
    <p:sldId id="332" r:id="rId22"/>
    <p:sldId id="326" r:id="rId23"/>
    <p:sldId id="327" r:id="rId24"/>
    <p:sldId id="328" r:id="rId25"/>
    <p:sldId id="331" r:id="rId26"/>
    <p:sldId id="329" r:id="rId27"/>
    <p:sldId id="257" r:id="rId28"/>
    <p:sldId id="286" r:id="rId29"/>
  </p:sldIdLst>
  <p:sldSz cx="9144000" cy="6858000" type="screen4x3"/>
  <p:notesSz cx="7053263" cy="935672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drigal, Paulo" initials="MP" lastIdx="1" clrIdx="0">
    <p:extLst>
      <p:ext uri="{19B8F6BF-5375-455C-9EA6-DF929625EA0E}">
        <p15:presenceInfo xmlns:p15="http://schemas.microsoft.com/office/powerpoint/2012/main" userId="S-1-5-21-3103666036-478339142-1459999382-162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711" autoAdjust="0"/>
  </p:normalViewPr>
  <p:slideViewPr>
    <p:cSldViewPr>
      <p:cViewPr varScale="1">
        <p:scale>
          <a:sx n="115" d="100"/>
          <a:sy n="115" d="100"/>
        </p:scale>
        <p:origin x="1494" y="108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1" d="100"/>
          <a:sy n="81" d="100"/>
        </p:scale>
        <p:origin x="2010" y="9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5-01-07T14:27:10.085" idx="1">
    <p:pos x="10" y="10"/>
    <p:text/>
    <p:extLst>
      <p:ext uri="{C676402C-5697-4E1C-873F-D02D1690AC5C}">
        <p15:threadingInfo xmlns:p15="http://schemas.microsoft.com/office/powerpoint/2012/main" timeZoneBias="48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56414" cy="469461"/>
          </a:xfrm>
          <a:prstGeom prst="rect">
            <a:avLst/>
          </a:prstGeom>
        </p:spPr>
        <p:txBody>
          <a:bodyPr vert="horz" lIns="93763" tIns="46881" rIns="93763" bIns="46881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95217" y="0"/>
            <a:ext cx="3056414" cy="469461"/>
          </a:xfrm>
          <a:prstGeom prst="rect">
            <a:avLst/>
          </a:prstGeom>
        </p:spPr>
        <p:txBody>
          <a:bodyPr vert="horz" lIns="93763" tIns="46881" rIns="93763" bIns="46881" rtlCol="0"/>
          <a:lstStyle>
            <a:lvl1pPr algn="r">
              <a:defRPr sz="1200"/>
            </a:lvl1pPr>
          </a:lstStyle>
          <a:p>
            <a:fld id="{1EB8C822-CFB8-4B04-9881-7C5BF6444C1F}" type="datetimeFigureOut">
              <a:rPr lang="en-US" smtClean="0"/>
              <a:t>2/12/2020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20813" y="1169988"/>
            <a:ext cx="4211637" cy="31575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763" tIns="46881" rIns="93763" bIns="4688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5327" y="4502924"/>
            <a:ext cx="5642610" cy="3684210"/>
          </a:xfrm>
          <a:prstGeom prst="rect">
            <a:avLst/>
          </a:prstGeom>
        </p:spPr>
        <p:txBody>
          <a:bodyPr vert="horz" lIns="93763" tIns="46881" rIns="93763" bIns="46881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87265"/>
            <a:ext cx="3056414" cy="469460"/>
          </a:xfrm>
          <a:prstGeom prst="rect">
            <a:avLst/>
          </a:prstGeom>
        </p:spPr>
        <p:txBody>
          <a:bodyPr vert="horz" lIns="93763" tIns="46881" rIns="93763" bIns="46881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95217" y="8887265"/>
            <a:ext cx="3056414" cy="469460"/>
          </a:xfrm>
          <a:prstGeom prst="rect">
            <a:avLst/>
          </a:prstGeom>
        </p:spPr>
        <p:txBody>
          <a:bodyPr vert="horz" lIns="93763" tIns="46881" rIns="93763" bIns="46881" rtlCol="0" anchor="b"/>
          <a:lstStyle>
            <a:lvl1pPr algn="r">
              <a:defRPr sz="1200"/>
            </a:lvl1pPr>
          </a:lstStyle>
          <a:p>
            <a:fld id="{BBB39B9D-6CE0-443F-A84D-86AA635CB6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33360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Campus from the air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B39B9D-6CE0-443F-A84D-86AA635CB6B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1351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We are knows as Mt. SAC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B39B9D-6CE0-443F-A84D-86AA635CB6B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5696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B39B9D-6CE0-443F-A84D-86AA635CB6BA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0939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B39B9D-6CE0-443F-A84D-86AA635CB6BA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27222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557E5F-56E9-2C46-8461-5A011481BF2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0209" y="2492382"/>
            <a:ext cx="6762749" cy="1470025"/>
          </a:xfrm>
        </p:spPr>
        <p:txBody>
          <a:bodyPr/>
          <a:lstStyle>
            <a:lvl1pPr algn="r">
              <a:defRPr sz="4400"/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00210" y="3966883"/>
            <a:ext cx="6762749" cy="1752600"/>
          </a:xfrm>
        </p:spPr>
        <p:txBody>
          <a:bodyPr>
            <a:normAutofit/>
          </a:bodyPr>
          <a:lstStyle>
            <a:lvl1pPr marL="0" indent="0" algn="r">
              <a:spcBef>
                <a:spcPts val="6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48EC5-69CB-E943-98F0-8ED53584989F}" type="datetimeFigureOut">
              <a:rPr lang="en-US" smtClean="0"/>
              <a:pPr/>
              <a:t>2/12/2020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>
    <p:fade thruBlk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48EC5-69CB-E943-98F0-8ED53584989F}" type="datetimeFigureOut">
              <a:rPr lang="en-US" smtClean="0"/>
              <a:pPr/>
              <a:t>2/12/2020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557E5F-56E9-2C46-8461-5A011481BF2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 thruBlk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4" y="590549"/>
            <a:ext cx="3657600" cy="1162051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93023" y="739589"/>
            <a:ext cx="3657600" cy="530878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9464" y="1816104"/>
            <a:ext cx="3657600" cy="3822700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48EC5-69CB-E943-98F0-8ED53584989F}" type="datetimeFigureOut">
              <a:rPr lang="en-US" smtClean="0"/>
              <a:pPr/>
              <a:t>2/12/2020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557E5F-56E9-2C46-8461-5A011481BF2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 thruBlk="1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86200" y="533401"/>
            <a:ext cx="4476750" cy="1252538"/>
          </a:xfrm>
        </p:spPr>
        <p:txBody>
          <a:bodyPr anchor="b"/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86133" y="1828800"/>
            <a:ext cx="4474539" cy="3810000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557E5F-56E9-2C46-8461-5A011481BF2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flipH="1">
            <a:off x="182347" y="201916"/>
            <a:ext cx="3281087" cy="5898853"/>
          </a:xfrm>
          <a:prstGeom prst="round1Rect">
            <a:avLst>
              <a:gd name="adj" fmla="val 19223"/>
            </a:avLst>
          </a:prstGeom>
          <a:blipFill dpi="0" rotWithShape="0">
            <a:blip r:embed="rId2"/>
            <a:srcRect/>
            <a:stretch>
              <a:fillRect/>
            </a:stretch>
          </a:blipFill>
          <a:ln w="28575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dirty="0"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0"/>
          </p:nvPr>
        </p:nvSpPr>
        <p:spPr>
          <a:xfrm>
            <a:off x="779472" y="6288745"/>
            <a:ext cx="1523964" cy="365125"/>
          </a:xfrm>
        </p:spPr>
        <p:txBody>
          <a:bodyPr/>
          <a:lstStyle/>
          <a:p>
            <a:fld id="{95C48EC5-69CB-E943-98F0-8ED53584989F}" type="datetimeFigureOut">
              <a:rPr lang="en-US" smtClean="0"/>
              <a:pPr/>
              <a:t>2/12/2020</a:t>
            </a:fld>
            <a:endParaRPr lang="en-US"/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629305" y="6288745"/>
            <a:ext cx="4717024" cy="365125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>
    <p:fade thruBlk="1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, Al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10953" y="533401"/>
            <a:ext cx="3657600" cy="1252538"/>
          </a:xfrm>
        </p:spPr>
        <p:txBody>
          <a:bodyPr anchor="b"/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flipH="1">
            <a:off x="596153" y="533401"/>
            <a:ext cx="3657600" cy="3657601"/>
          </a:xfrm>
          <a:prstGeom prst="ellipse">
            <a:avLst/>
          </a:prstGeom>
          <a:blipFill dpi="0" rotWithShape="0">
            <a:blip r:embed="rId2" cstate="print"/>
            <a:srcRect/>
            <a:stretch>
              <a:fillRect/>
            </a:stretch>
          </a:blipFill>
          <a:ln w="28575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10412" y="1828800"/>
            <a:ext cx="3657600" cy="3810000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557E5F-56E9-2C46-8461-5A011481BF2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>
          <a:xfrm>
            <a:off x="779472" y="6288745"/>
            <a:ext cx="1523964" cy="365125"/>
          </a:xfrm>
        </p:spPr>
        <p:txBody>
          <a:bodyPr/>
          <a:lstStyle/>
          <a:p>
            <a:fld id="{95C48EC5-69CB-E943-98F0-8ED53584989F}" type="datetimeFigureOut">
              <a:rPr lang="en-US" smtClean="0"/>
              <a:pPr/>
              <a:t>2/12/2020</a:t>
            </a:fld>
            <a:endParaRPr lang="en-US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629305" y="6288745"/>
            <a:ext cx="4717024" cy="365125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>
    <p:fade thruBlk="1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8047" y="3778626"/>
            <a:ext cx="7560515" cy="1102658"/>
          </a:xfrm>
        </p:spPr>
        <p:txBody>
          <a:bodyPr anchor="b"/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flipH="1">
            <a:off x="871584" y="762000"/>
            <a:ext cx="7427726" cy="2989730"/>
          </a:xfrm>
          <a:prstGeom prst="roundRect">
            <a:avLst>
              <a:gd name="adj" fmla="val 7476"/>
            </a:avLst>
          </a:prstGeom>
          <a:blipFill dpi="0" rotWithShape="0">
            <a:blip r:embed="rId2"/>
            <a:srcRect/>
            <a:stretch>
              <a:fillRect/>
            </a:stretch>
          </a:blipFill>
          <a:ln w="28575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08043" y="4827499"/>
            <a:ext cx="7559977" cy="1220881"/>
          </a:xfrm>
        </p:spPr>
        <p:txBody>
          <a:bodyPr>
            <a:normAutofit/>
          </a:bodyPr>
          <a:lstStyle>
            <a:lvl1pPr marL="0" indent="0">
              <a:spcBef>
                <a:spcPts val="3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557E5F-56E9-2C46-8461-5A011481BF2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0"/>
          </p:nvPr>
        </p:nvSpPr>
        <p:spPr>
          <a:xfrm>
            <a:off x="779472" y="6288745"/>
            <a:ext cx="1523964" cy="365125"/>
          </a:xfrm>
        </p:spPr>
        <p:txBody>
          <a:bodyPr/>
          <a:lstStyle/>
          <a:p>
            <a:fld id="{95C48EC5-69CB-E943-98F0-8ED53584989F}" type="datetimeFigureOut">
              <a:rPr lang="en-US" smtClean="0"/>
              <a:pPr/>
              <a:t>2/12/2020</a:t>
            </a:fld>
            <a:endParaRPr lang="en-US"/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629305" y="6288745"/>
            <a:ext cx="4717024" cy="365125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48EC5-69CB-E943-98F0-8ED53584989F}" type="datetimeFigureOut">
              <a:rPr lang="en-US" smtClean="0"/>
              <a:pPr/>
              <a:t>2/12/2020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557E5F-56E9-2C46-8461-5A011481BF2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9472" y="3950357"/>
            <a:ext cx="7583487" cy="1500187"/>
          </a:xfrm>
        </p:spPr>
        <p:txBody>
          <a:bodyPr anchor="t" anchorCtr="0"/>
          <a:lstStyle>
            <a:lvl1pPr marL="0" indent="0" algn="l">
              <a:spcBef>
                <a:spcPts val="600"/>
              </a:spcBef>
              <a:buNone/>
              <a:defRPr sz="2000" cap="none" baseline="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48EC5-69CB-E943-98F0-8ED53584989F}" type="datetimeFigureOut">
              <a:rPr lang="en-US" smtClean="0"/>
              <a:pPr/>
              <a:t>2/12/2020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557E5F-56E9-2C46-8461-5A011481BF2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779472" y="2905969"/>
            <a:ext cx="7583487" cy="104438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</p:spTree>
  </p:cSld>
  <p:clrMapOvr>
    <a:masterClrMapping/>
  </p:clrMapOvr>
  <p:transition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9462" y="1828801"/>
            <a:ext cx="3657600" cy="4219574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8541" y="1828801"/>
            <a:ext cx="3657600" cy="4219574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48EC5-69CB-E943-98F0-8ED53584989F}" type="datetimeFigureOut">
              <a:rPr lang="en-US" smtClean="0"/>
              <a:pPr/>
              <a:t>2/12/2020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557E5F-56E9-2C46-8461-5A011481BF2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72" y="381004"/>
            <a:ext cx="7583487" cy="1044388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9463" y="1438835"/>
            <a:ext cx="3657600" cy="789828"/>
          </a:xfrm>
        </p:spPr>
        <p:txBody>
          <a:bodyPr anchor="b">
            <a:noAutofit/>
          </a:bodyPr>
          <a:lstStyle>
            <a:lvl1pPr marL="0" indent="0" algn="ctr">
              <a:lnSpc>
                <a:spcPts val="3000"/>
              </a:lnSpc>
              <a:spcBef>
                <a:spcPts val="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79463" y="2362205"/>
            <a:ext cx="3657600" cy="3686174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5350" y="1438835"/>
            <a:ext cx="3657600" cy="789828"/>
          </a:xfrm>
        </p:spPr>
        <p:txBody>
          <a:bodyPr anchor="b">
            <a:noAutofit/>
          </a:bodyPr>
          <a:lstStyle>
            <a:lvl1pPr marL="0" indent="0" algn="ctr">
              <a:lnSpc>
                <a:spcPts val="3000"/>
              </a:lnSpc>
              <a:spcBef>
                <a:spcPts val="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5350" y="2362205"/>
            <a:ext cx="3657600" cy="3686174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48EC5-69CB-E943-98F0-8ED53584989F}" type="datetimeFigureOut">
              <a:rPr lang="en-US" smtClean="0"/>
              <a:pPr/>
              <a:t>2/12/2020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557E5F-56E9-2C46-8461-5A011481BF27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2" name="Straight Connector 11"/>
          <p:cNvCxnSpPr/>
          <p:nvPr/>
        </p:nvCxnSpPr>
        <p:spPr>
          <a:xfrm>
            <a:off x="874068" y="2286004"/>
            <a:ext cx="3563003" cy="158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815840" y="2286004"/>
            <a:ext cx="3566160" cy="158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874068" y="2286004"/>
            <a:ext cx="3563003" cy="158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4815840" y="2286004"/>
            <a:ext cx="3566160" cy="158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ntent, Top and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9462" y="1828801"/>
            <a:ext cx="7585076" cy="1644944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48EC5-69CB-E943-98F0-8ED53584989F}" type="datetimeFigureOut">
              <a:rPr lang="en-US" smtClean="0"/>
              <a:pPr/>
              <a:t>2/12/2020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557E5F-56E9-2C46-8461-5A011481BF2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Content Placeholder 2"/>
          <p:cNvSpPr>
            <a:spLocks noGrp="1"/>
          </p:cNvSpPr>
          <p:nvPr>
            <p:ph sz="half" idx="13"/>
          </p:nvPr>
        </p:nvSpPr>
        <p:spPr>
          <a:xfrm>
            <a:off x="779462" y="3587168"/>
            <a:ext cx="7585076" cy="164212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</p:spTree>
  </p:cSld>
  <p:clrMapOvr>
    <a:masterClrMapping/>
  </p:clrMapOvr>
  <p:transition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0953" y="1828801"/>
            <a:ext cx="3657600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48EC5-69CB-E943-98F0-8ED53584989F}" type="datetimeFigureOut">
              <a:rPr lang="en-US" smtClean="0"/>
              <a:pPr/>
              <a:t>2/12/2020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557E5F-56E9-2C46-8461-5A011481BF2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Content Placeholder 2"/>
          <p:cNvSpPr>
            <a:spLocks noGrp="1"/>
          </p:cNvSpPr>
          <p:nvPr>
            <p:ph sz="half" idx="13"/>
          </p:nvPr>
        </p:nvSpPr>
        <p:spPr>
          <a:xfrm>
            <a:off x="4710953" y="3991816"/>
            <a:ext cx="3657600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4"/>
          </p:nvPr>
        </p:nvSpPr>
        <p:spPr>
          <a:xfrm>
            <a:off x="779462" y="1828801"/>
            <a:ext cx="3657600" cy="4219574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</p:spTree>
  </p:cSld>
  <p:clrMapOvr>
    <a:masterClrMapping/>
  </p:clrMapOvr>
  <p:transition>
    <p:fade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48EC5-69CB-E943-98F0-8ED53584989F}" type="datetimeFigureOut">
              <a:rPr lang="en-US" smtClean="0"/>
              <a:pPr/>
              <a:t>2/12/2020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557E5F-56E9-2C46-8461-5A011481BF2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sz="half" idx="14"/>
          </p:nvPr>
        </p:nvSpPr>
        <p:spPr>
          <a:xfrm>
            <a:off x="779463" y="1828801"/>
            <a:ext cx="3657600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3" name="Content Placeholder 2"/>
          <p:cNvSpPr>
            <a:spLocks noGrp="1"/>
          </p:cNvSpPr>
          <p:nvPr>
            <p:ph sz="half" idx="15"/>
          </p:nvPr>
        </p:nvSpPr>
        <p:spPr>
          <a:xfrm>
            <a:off x="779463" y="3991816"/>
            <a:ext cx="3657600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4" name="Content Placeholder 2"/>
          <p:cNvSpPr>
            <a:spLocks noGrp="1"/>
          </p:cNvSpPr>
          <p:nvPr>
            <p:ph sz="half" idx="1"/>
          </p:nvPr>
        </p:nvSpPr>
        <p:spPr>
          <a:xfrm>
            <a:off x="4710953" y="1828801"/>
            <a:ext cx="3657600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5" name="Content Placeholder 2"/>
          <p:cNvSpPr>
            <a:spLocks noGrp="1"/>
          </p:cNvSpPr>
          <p:nvPr>
            <p:ph sz="half" idx="13"/>
          </p:nvPr>
        </p:nvSpPr>
        <p:spPr>
          <a:xfrm>
            <a:off x="4710953" y="3991816"/>
            <a:ext cx="3657600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</p:spTree>
  </p:cSld>
  <p:clrMapOvr>
    <a:masterClrMapping/>
  </p:clrMapOvr>
  <p:transition>
    <p:fade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48EC5-69CB-E943-98F0-8ED53584989F}" type="datetimeFigureOut">
              <a:rPr lang="en-US" smtClean="0"/>
              <a:pPr/>
              <a:t>2/12/2020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557E5F-56E9-2C46-8461-5A011481BF2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3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4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Overlay-ContentSlides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90005" y="186646"/>
            <a:ext cx="8765240" cy="6483096"/>
          </a:xfrm>
          <a:prstGeom prst="round2DiagRect">
            <a:avLst>
              <a:gd name="adj1" fmla="val 9657"/>
              <a:gd name="adj2" fmla="val 0"/>
            </a:avLst>
          </a:prstGeom>
          <a:ln w="88900" cap="sq">
            <a:noFill/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Round Diagonal Corner Rectangle 7"/>
          <p:cNvSpPr/>
          <p:nvPr/>
        </p:nvSpPr>
        <p:spPr>
          <a:xfrm>
            <a:off x="189716" y="189709"/>
            <a:ext cx="8764587" cy="6478586"/>
          </a:xfrm>
          <a:prstGeom prst="round2DiagRect">
            <a:avLst>
              <a:gd name="adj1" fmla="val 9416"/>
              <a:gd name="adj2" fmla="val 0"/>
            </a:avLst>
          </a:prstGeom>
          <a:gradFill>
            <a:gsLst>
              <a:gs pos="19000">
                <a:schemeClr val="bg2"/>
              </a:gs>
              <a:gs pos="73000">
                <a:schemeClr val="bg1">
                  <a:alpha val="67000"/>
                </a:schemeClr>
              </a:gs>
            </a:gsLst>
            <a:lin ang="5400000" scaled="0"/>
          </a:gradFill>
          <a:ln>
            <a:noFill/>
          </a:ln>
          <a:effectLst>
            <a:outerShdw blurRad="53975" dist="38100" dir="16200000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effectLst/>
            </a:endParaRPr>
          </a:p>
        </p:txBody>
      </p:sp>
      <p:pic>
        <p:nvPicPr>
          <p:cNvPr id="11" name="Picture 10" descr="powerpoint-collegebgnd.jpg"/>
          <p:cNvPicPr>
            <a:picLocks noChangeAspect="1"/>
          </p:cNvPicPr>
          <p:nvPr/>
        </p:nvPicPr>
        <p:blipFill>
          <a:blip r:embed="rId18">
            <a:alphaModFix amt="1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06598"/>
            <a:ext cx="9142421" cy="706459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" t="49005" r="570" b="19861"/>
          <a:stretch/>
        </p:blipFill>
        <p:spPr>
          <a:xfrm>
            <a:off x="49805" y="5391152"/>
            <a:ext cx="9039719" cy="2011680"/>
          </a:xfrm>
          <a:prstGeom prst="wave">
            <a:avLst/>
          </a:prstGeom>
          <a:solidFill>
            <a:schemeClr val="bg1"/>
          </a:solidFill>
          <a:ln w="88900" cap="sq">
            <a:noFill/>
            <a:miter lim="800000"/>
          </a:ln>
          <a:effectLst>
            <a:softEdge rad="63500"/>
          </a:effectLst>
          <a:scene3d>
            <a:camera prst="orthographicFront">
              <a:rot lat="0" lon="21599984" rev="0"/>
            </a:camera>
            <a:lightRig rig="threePt" dir="t"/>
          </a:scene3d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9472" y="1828801"/>
            <a:ext cx="7583487" cy="42089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79472" y="6288745"/>
            <a:ext cx="15239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ln>
                  <a:noFill/>
                </a:ln>
                <a:solidFill>
                  <a:schemeClr val="bg2"/>
                </a:solidFill>
              </a:defRPr>
            </a:lvl1pPr>
          </a:lstStyle>
          <a:p>
            <a:fld id="{95C48EC5-69CB-E943-98F0-8ED53584989F}" type="datetimeFigureOut">
              <a:rPr lang="en-US" smtClean="0"/>
              <a:pPr/>
              <a:t>2/12/2020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29305" y="6288745"/>
            <a:ext cx="47170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04420" y="219637"/>
            <a:ext cx="493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2"/>
                </a:solidFill>
              </a:defRPr>
            </a:lvl1pPr>
          </a:lstStyle>
          <a:p>
            <a:fld id="{8F557E5F-56E9-2C46-8461-5A011481BF2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79472" y="381004"/>
            <a:ext cx="7583487" cy="104438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smtClean="0"/>
              <a:t>Click to edit Master title style</a:t>
            </a:r>
            <a:endParaRPr dirty="0"/>
          </a:p>
        </p:txBody>
      </p:sp>
      <p:pic>
        <p:nvPicPr>
          <p:cNvPr id="12" name="Picture 11" descr="logo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6214" y="5878664"/>
            <a:ext cx="1181265" cy="77520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</p:sldLayoutIdLst>
  <p:transition>
    <p:fade thruBlk="1"/>
  </p:transition>
  <p:txStyles>
    <p:titleStyle>
      <a:lvl1pPr algn="l" defTabSz="914400" rtl="0" eaLnBrk="1" latinLnBrk="0" hangingPunct="1">
        <a:spcBef>
          <a:spcPct val="0"/>
        </a:spcBef>
        <a:buNone/>
        <a:defRPr sz="3800" kern="1200">
          <a:solidFill>
            <a:schemeClr val="accent6"/>
          </a:solidFill>
          <a:effectLst>
            <a:outerShdw blurRad="50800" dist="12700" dir="5400000" algn="t" rotWithShape="0">
              <a:prstClr val="black">
                <a:alpha val="43000"/>
              </a:prstClr>
            </a:outerShdw>
          </a:effectLst>
          <a:latin typeface="+mj-lt"/>
          <a:ea typeface="+mj-ea"/>
          <a:cs typeface="+mj-cs"/>
        </a:defRPr>
      </a:lvl1pPr>
    </p:titleStyle>
    <p:bodyStyle>
      <a:lvl1pPr marL="282575" indent="-282575" algn="l" defTabSz="914400" rtl="0" eaLnBrk="1" latinLnBrk="0" hangingPunct="1">
        <a:spcBef>
          <a:spcPts val="2000"/>
        </a:spcBef>
        <a:buFont typeface="Wingdings 2" pitchFamily="18" charset="2"/>
        <a:buChar char=""/>
        <a:defRPr sz="2200" kern="1200">
          <a:solidFill>
            <a:schemeClr val="tx1"/>
          </a:solidFill>
          <a:effectLst>
            <a:outerShdw blurRad="41275" dist="12700" dir="5400000" algn="t" rotWithShape="0">
              <a:prstClr val="black">
                <a:alpha val="60000"/>
              </a:prstClr>
            </a:outerShdw>
          </a:effectLst>
          <a:latin typeface="+mn-lt"/>
          <a:ea typeface="+mn-ea"/>
          <a:cs typeface="+mn-cs"/>
        </a:defRPr>
      </a:lvl1pPr>
      <a:lvl2pPr marL="577850" indent="-295275" algn="l" defTabSz="914400" rtl="0" eaLnBrk="1" latinLnBrk="0" hangingPunct="1">
        <a:spcBef>
          <a:spcPts val="600"/>
        </a:spcBef>
        <a:buFont typeface="Wingdings 2" pitchFamily="18" charset="2"/>
        <a:buChar char=""/>
        <a:defRPr sz="2000" kern="1200">
          <a:solidFill>
            <a:schemeClr val="tx1"/>
          </a:solidFill>
          <a:effectLst>
            <a:outerShdw blurRad="41275" dist="12700" dir="5400000" algn="t" rotWithShape="0">
              <a:prstClr val="black">
                <a:alpha val="60000"/>
              </a:prstClr>
            </a:outerShdw>
          </a:effectLst>
          <a:latin typeface="+mn-lt"/>
          <a:ea typeface="+mn-ea"/>
          <a:cs typeface="+mn-cs"/>
        </a:defRPr>
      </a:lvl2pPr>
      <a:lvl3pPr marL="860425" indent="-282575" algn="l" defTabSz="914400" rtl="0" eaLnBrk="1" latinLnBrk="0" hangingPunct="1">
        <a:spcBef>
          <a:spcPts val="600"/>
        </a:spcBef>
        <a:buFont typeface="Wingdings 2" pitchFamily="18" charset="2"/>
        <a:buChar char=""/>
        <a:defRPr sz="1800" kern="1200">
          <a:solidFill>
            <a:schemeClr val="tx1"/>
          </a:solidFill>
          <a:effectLst>
            <a:outerShdw blurRad="41275" dist="12700" dir="5400000" algn="t" rotWithShape="0">
              <a:prstClr val="black">
                <a:alpha val="60000"/>
              </a:prstClr>
            </a:outerShdw>
          </a:effectLst>
          <a:latin typeface="+mn-lt"/>
          <a:ea typeface="+mn-ea"/>
          <a:cs typeface="+mn-cs"/>
        </a:defRPr>
      </a:lvl3pPr>
      <a:lvl4pPr marL="1143000" indent="-282575" algn="l" defTabSz="914400" rtl="0" eaLnBrk="1" latinLnBrk="0" hangingPunct="1">
        <a:spcBef>
          <a:spcPts val="600"/>
        </a:spcBef>
        <a:buFont typeface="Wingdings 2" pitchFamily="18" charset="2"/>
        <a:buChar char=""/>
        <a:defRPr sz="1800" kern="1200">
          <a:solidFill>
            <a:schemeClr val="tx1"/>
          </a:solidFill>
          <a:effectLst>
            <a:outerShdw blurRad="41275" dist="12700" dir="5400000" algn="t" rotWithShape="0">
              <a:prstClr val="black">
                <a:alpha val="60000"/>
              </a:prstClr>
            </a:outerShdw>
          </a:effectLst>
          <a:latin typeface="+mn-lt"/>
          <a:ea typeface="+mn-ea"/>
          <a:cs typeface="+mn-cs"/>
        </a:defRPr>
      </a:lvl4pPr>
      <a:lvl5pPr marL="1425575" indent="-282575" algn="l" defTabSz="914400" rtl="0" eaLnBrk="1" latinLnBrk="0" hangingPunct="1">
        <a:spcBef>
          <a:spcPts val="600"/>
        </a:spcBef>
        <a:buFont typeface="Wingdings 2" pitchFamily="18" charset="2"/>
        <a:buChar char=""/>
        <a:defRPr sz="1800" kern="1200">
          <a:solidFill>
            <a:schemeClr val="tx1"/>
          </a:solidFill>
          <a:effectLst>
            <a:outerShdw blurRad="41275" dist="12700" dir="5400000" algn="t" rotWithShape="0">
              <a:prstClr val="black">
                <a:alpha val="60000"/>
              </a:prstClr>
            </a:outerShdw>
          </a:effectLst>
          <a:latin typeface="+mn-lt"/>
          <a:ea typeface="+mn-ea"/>
          <a:cs typeface="+mn-cs"/>
        </a:defRPr>
      </a:lvl5pPr>
      <a:lvl6pPr marL="1711325" indent="-288925" algn="l" defTabSz="914400" rtl="0" eaLnBrk="1" latinLnBrk="0" hangingPunct="1">
        <a:spcBef>
          <a:spcPct val="20000"/>
        </a:spcBef>
        <a:buFont typeface="Wingdings 2" pitchFamily="18" charset="2"/>
        <a:buChar char=""/>
        <a:defRPr lang="en-US" sz="1800" kern="1200" dirty="0" smtClean="0">
          <a:solidFill>
            <a:schemeClr val="bg1"/>
          </a:solidFill>
          <a:latin typeface="+mn-lt"/>
          <a:ea typeface="+mn-ea"/>
          <a:cs typeface="+mn-cs"/>
        </a:defRPr>
      </a:lvl6pPr>
      <a:lvl7pPr marL="2000250" indent="-288925" algn="l" defTabSz="914400" rtl="0" eaLnBrk="1" latinLnBrk="0" hangingPunct="1">
        <a:spcBef>
          <a:spcPct val="20000"/>
        </a:spcBef>
        <a:buFont typeface="Wingdings 2" pitchFamily="18" charset="2"/>
        <a:buChar char=""/>
        <a:defRPr lang="en-US" sz="1800" kern="1200" dirty="0" smtClean="0">
          <a:solidFill>
            <a:schemeClr val="bg1"/>
          </a:solidFill>
          <a:latin typeface="+mn-lt"/>
          <a:ea typeface="+mn-ea"/>
          <a:cs typeface="+mn-cs"/>
        </a:defRPr>
      </a:lvl7pPr>
      <a:lvl8pPr marL="2290763" indent="-288925" algn="l" defTabSz="914400" rtl="0" eaLnBrk="1" latinLnBrk="0" hangingPunct="1">
        <a:spcBef>
          <a:spcPct val="20000"/>
        </a:spcBef>
        <a:buFont typeface="Wingdings 2" pitchFamily="18" charset="2"/>
        <a:buChar char=""/>
        <a:defRPr lang="en-US" sz="1800" kern="1200" dirty="0" smtClean="0">
          <a:solidFill>
            <a:schemeClr val="bg1"/>
          </a:solidFill>
          <a:latin typeface="+mn-lt"/>
          <a:ea typeface="+mn-ea"/>
          <a:cs typeface="+mn-cs"/>
        </a:defRPr>
      </a:lvl8pPr>
      <a:lvl9pPr marL="2571750" indent="-288925" algn="l" defTabSz="914400" rtl="0" eaLnBrk="1" latinLnBrk="0" hangingPunct="1">
        <a:spcBef>
          <a:spcPct val="20000"/>
        </a:spcBef>
        <a:buFont typeface="Wingdings 2" pitchFamily="18" charset="2"/>
        <a:buChar char=""/>
        <a:defRPr lang="en-US" sz="1800" kern="1200" dirty="0">
          <a:solidFill>
            <a:schemeClr val="bg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SWRCB_specialized_training_courses.pd.pdf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hyperlink" Target="CNA_HHA_CEUs_App.pdf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hyperlink" Target="CNA_HHA_CEUs_App.pdf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mailto:pmadrigal@mtsac.edu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comments" Target="../comments/commen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mailto:pmadrigal@mtsac.edu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5184.JPG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0256" y="152400"/>
            <a:ext cx="7583487" cy="1044388"/>
          </a:xfrm>
        </p:spPr>
        <p:txBody>
          <a:bodyPr/>
          <a:lstStyle/>
          <a:p>
            <a:pPr algn="ctr"/>
            <a:r>
              <a:rPr lang="en-US" dirty="0" smtClean="0">
                <a:latin typeface="Book Antiqua" pitchFamily="18" charset="0"/>
              </a:rPr>
              <a:t>Mt. San Antonio College</a:t>
            </a:r>
            <a:endParaRPr lang="en-US" dirty="0">
              <a:latin typeface="Book Antiqua" pitchFamily="18" charset="0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72" y="381004"/>
            <a:ext cx="7583487" cy="1142996"/>
          </a:xfrm>
        </p:spPr>
        <p:txBody>
          <a:bodyPr/>
          <a:lstStyle/>
          <a:p>
            <a:pPr algn="ctr"/>
            <a:r>
              <a:rPr lang="en-US" dirty="0" smtClean="0"/>
              <a:t>American Society of Radiologic Technologists (ASRT)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9472" y="1557251"/>
            <a:ext cx="7583487" cy="4208930"/>
          </a:xfrm>
        </p:spPr>
        <p:txBody>
          <a:bodyPr/>
          <a:lstStyle/>
          <a:p>
            <a:r>
              <a:rPr lang="en-US" dirty="0" smtClean="0"/>
              <a:t>Principles of Computed Tomography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712" y="2057400"/>
            <a:ext cx="7049044" cy="3818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985997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State Water Resources Control Board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Introduction to Water Systems</a:t>
            </a:r>
          </a:p>
          <a:p>
            <a:r>
              <a:rPr lang="en-US" dirty="0" smtClean="0"/>
              <a:t>Water Distribution</a:t>
            </a:r>
          </a:p>
          <a:p>
            <a:r>
              <a:rPr lang="en-US" dirty="0" smtClean="0"/>
              <a:t>Water Treatment</a:t>
            </a:r>
          </a:p>
          <a:p>
            <a:r>
              <a:rPr lang="en-US" dirty="0" smtClean="0"/>
              <a:t>Cross Connection Control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sz="2400" dirty="0">
                <a:hlinkClick r:id="rId2" action="ppaction://hlinkfile"/>
              </a:rPr>
              <a:t>SWRCB Specialized Training Providers</a:t>
            </a:r>
            <a:endParaRPr lang="en-US" sz="24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5120816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WWW.WATERBOARDS.CA.GOV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09600" y="1425392"/>
            <a:ext cx="7947908" cy="4305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573047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California Department of Public </a:t>
            </a:r>
            <a:r>
              <a:rPr lang="en-US" dirty="0" smtClean="0"/>
              <a:t>Health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79471" y="1457257"/>
            <a:ext cx="7583487" cy="4107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004304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2800" dirty="0"/>
              <a:t>Nurse Assistant Certification &amp; Home Health Aides CNA/HHA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91941" y="1425392"/>
            <a:ext cx="7583487" cy="4107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24040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hlinkClick r:id="rId2" action="ppaction://hlinkfile"/>
              </a:rPr>
              <a:t>CNA &amp; HHA CEUs Application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09600" y="1524000"/>
            <a:ext cx="7583487" cy="4107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56130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>
                <a:hlinkClick r:id="rId2" action="ppaction://hlinkfile"/>
              </a:rPr>
              <a:t>Language Courses: Advanced Hindi</a:t>
            </a:r>
            <a:endParaRPr lang="en-US" sz="36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178" y="1525114"/>
            <a:ext cx="7281222" cy="4141991"/>
          </a:xfrm>
        </p:spPr>
      </p:pic>
    </p:spTree>
    <p:extLst>
      <p:ext uri="{BB962C8B-B14F-4D97-AF65-F5344CB8AC3E}">
        <p14:creationId xmlns:p14="http://schemas.microsoft.com/office/powerpoint/2010/main" val="2649297126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Motorcycle Training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79472" y="1507336"/>
            <a:ext cx="7754928" cy="4200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15117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DMV DL389 Certificate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600" y="1425392"/>
            <a:ext cx="8229600" cy="4616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366368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72" y="381004"/>
            <a:ext cx="7583487" cy="761996"/>
          </a:xfrm>
        </p:spPr>
        <p:txBody>
          <a:bodyPr/>
          <a:lstStyle/>
          <a:p>
            <a:pPr algn="ctr"/>
            <a:r>
              <a:rPr lang="en-US" dirty="0" smtClean="0"/>
              <a:t>Partnerships that 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9471" y="1450330"/>
            <a:ext cx="7583487" cy="4208930"/>
          </a:xfrm>
        </p:spPr>
        <p:txBody>
          <a:bodyPr>
            <a:normAutofit/>
          </a:bodyPr>
          <a:lstStyle/>
          <a:p>
            <a:r>
              <a:rPr lang="en-US" dirty="0" smtClean="0"/>
              <a:t>Macaroni Kid</a:t>
            </a:r>
          </a:p>
          <a:p>
            <a:r>
              <a:rPr lang="en-US" dirty="0" smtClean="0"/>
              <a:t>Charter School Vouchers</a:t>
            </a:r>
          </a:p>
          <a:p>
            <a:r>
              <a:rPr lang="en-US" dirty="0" smtClean="0"/>
              <a:t>CourseHorse</a:t>
            </a:r>
          </a:p>
          <a:p>
            <a:r>
              <a:rPr lang="en-US" dirty="0" smtClean="0"/>
              <a:t>Groupon</a:t>
            </a:r>
          </a:p>
          <a:p>
            <a:r>
              <a:rPr lang="en-US" dirty="0" smtClean="0"/>
              <a:t>Laidlaw</a:t>
            </a:r>
          </a:p>
          <a:p>
            <a:r>
              <a:rPr lang="en-US" dirty="0" smtClean="0"/>
              <a:t>NCTA: Private/Online/Out-of-State Test Proctoring</a:t>
            </a:r>
          </a:p>
        </p:txBody>
      </p:sp>
    </p:spTree>
    <p:extLst>
      <p:ext uri="{BB962C8B-B14F-4D97-AF65-F5344CB8AC3E}">
        <p14:creationId xmlns:p14="http://schemas.microsoft.com/office/powerpoint/2010/main" val="2103001933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0" y="762000"/>
            <a:ext cx="7600958" cy="3962399"/>
          </a:xfrm>
        </p:spPr>
        <p:txBody>
          <a:bodyPr/>
          <a:lstStyle/>
          <a:p>
            <a:pPr algn="ctr"/>
            <a:r>
              <a:rPr lang="en-US" sz="6000" dirty="0" smtClean="0">
                <a:latin typeface="Book Antiqua" pitchFamily="18" charset="0"/>
              </a:rPr>
              <a:t/>
            </a:r>
            <a:br>
              <a:rPr lang="en-US" sz="6000" dirty="0" smtClean="0">
                <a:latin typeface="Book Antiqua" pitchFamily="18" charset="0"/>
              </a:rPr>
            </a:br>
            <a:r>
              <a:rPr lang="en-US" sz="6000" dirty="0">
                <a:latin typeface="Book Antiqua" pitchFamily="18" charset="0"/>
              </a:rPr>
              <a:t/>
            </a:r>
            <a:br>
              <a:rPr lang="en-US" sz="6000" dirty="0">
                <a:latin typeface="Book Antiqua" pitchFamily="18" charset="0"/>
              </a:rPr>
            </a:br>
            <a:r>
              <a:rPr lang="en-US" sz="6000" dirty="0" smtClean="0">
                <a:latin typeface="Book Antiqua" pitchFamily="18" charset="0"/>
              </a:rPr>
              <a:t/>
            </a:r>
            <a:br>
              <a:rPr lang="en-US" sz="6000" dirty="0" smtClean="0">
                <a:latin typeface="Book Antiqua" pitchFamily="18" charset="0"/>
              </a:rPr>
            </a:br>
            <a:r>
              <a:rPr lang="en-US" sz="6000" dirty="0">
                <a:latin typeface="Book Antiqua" pitchFamily="18" charset="0"/>
              </a:rPr>
              <a:t/>
            </a:r>
            <a:br>
              <a:rPr lang="en-US" sz="6000" dirty="0">
                <a:latin typeface="Book Antiqua" pitchFamily="18" charset="0"/>
              </a:rPr>
            </a:br>
            <a:r>
              <a:rPr lang="en-US" sz="6000" dirty="0" smtClean="0">
                <a:latin typeface="Book Antiqua" pitchFamily="18" charset="0"/>
              </a:rPr>
              <a:t/>
            </a:r>
            <a:br>
              <a:rPr lang="en-US" sz="6000" dirty="0" smtClean="0">
                <a:latin typeface="Book Antiqua" pitchFamily="18" charset="0"/>
              </a:rPr>
            </a:br>
            <a:r>
              <a:rPr lang="en-US" sz="6000" dirty="0">
                <a:latin typeface="Book Antiqua" pitchFamily="18" charset="0"/>
              </a:rPr>
              <a:t/>
            </a:r>
            <a:br>
              <a:rPr lang="en-US" sz="6000" dirty="0">
                <a:latin typeface="Book Antiqua" pitchFamily="18" charset="0"/>
              </a:rPr>
            </a:br>
            <a:r>
              <a:rPr lang="en-US" sz="5400" dirty="0">
                <a:latin typeface="Book Antiqua" pitchFamily="18" charset="0"/>
              </a:rPr>
              <a:t>Welcome </a:t>
            </a:r>
            <a:r>
              <a:rPr lang="en-US" sz="5400" dirty="0" smtClean="0">
                <a:latin typeface="Book Antiqua" pitchFamily="18" charset="0"/>
              </a:rPr>
              <a:t/>
            </a:r>
            <a:br>
              <a:rPr lang="en-US" sz="5400" dirty="0" smtClean="0">
                <a:latin typeface="Book Antiqua" pitchFamily="18" charset="0"/>
              </a:rPr>
            </a:br>
            <a:r>
              <a:rPr lang="en-US" sz="5400" dirty="0" smtClean="0">
                <a:latin typeface="Book Antiqua" pitchFamily="18" charset="0"/>
              </a:rPr>
              <a:t/>
            </a:r>
            <a:br>
              <a:rPr lang="en-US" sz="5400" dirty="0" smtClean="0">
                <a:latin typeface="Book Antiqua" pitchFamily="18" charset="0"/>
              </a:rPr>
            </a:br>
            <a:r>
              <a:rPr lang="en-US" sz="5400" dirty="0" smtClean="0">
                <a:latin typeface="Book Antiqua" pitchFamily="18" charset="0"/>
              </a:rPr>
              <a:t>Tips and strategies to increase enrollment in your programs</a:t>
            </a:r>
            <a:r>
              <a:rPr lang="en-US" dirty="0" smtClean="0">
                <a:latin typeface="Book Antiqua" pitchFamily="18" charset="0"/>
              </a:rPr>
              <a:t/>
            </a:r>
            <a:br>
              <a:rPr lang="en-US" dirty="0" smtClean="0">
                <a:latin typeface="Book Antiqua" pitchFamily="18" charset="0"/>
              </a:rPr>
            </a:br>
            <a:r>
              <a:rPr lang="en-US" sz="2400" dirty="0" smtClean="0">
                <a:latin typeface="Book Antiqua" pitchFamily="18" charset="0"/>
              </a:rPr>
              <a:t/>
            </a:r>
            <a:br>
              <a:rPr lang="en-US" sz="2400" dirty="0" smtClean="0">
                <a:latin typeface="Book Antiqua" pitchFamily="18" charset="0"/>
              </a:rPr>
            </a:br>
            <a:r>
              <a:rPr lang="en-US" sz="2400" dirty="0" smtClean="0">
                <a:latin typeface="Book Antiqua" pitchFamily="18" charset="0"/>
              </a:rPr>
              <a:t>Paulo Madrigal</a:t>
            </a:r>
            <a:br>
              <a:rPr lang="en-US" sz="2400" dirty="0" smtClean="0">
                <a:latin typeface="Book Antiqua" pitchFamily="18" charset="0"/>
              </a:rPr>
            </a:br>
            <a:r>
              <a:rPr lang="en-US" sz="2400" dirty="0" smtClean="0">
                <a:latin typeface="Book Antiqua" pitchFamily="18" charset="0"/>
                <a:hlinkClick r:id="rId3"/>
              </a:rPr>
              <a:t>pmadrigal@mtsac.edu</a:t>
            </a:r>
            <a:r>
              <a:rPr lang="en-US" sz="2400" dirty="0" smtClean="0">
                <a:latin typeface="Book Antiqua" pitchFamily="18" charset="0"/>
              </a:rPr>
              <a:t/>
            </a:r>
            <a:br>
              <a:rPr lang="en-US" sz="2400" dirty="0" smtClean="0">
                <a:latin typeface="Book Antiqua" pitchFamily="18" charset="0"/>
              </a:rPr>
            </a:br>
            <a:r>
              <a:rPr lang="en-US" sz="2400" dirty="0" smtClean="0">
                <a:latin typeface="Book Antiqua" pitchFamily="18" charset="0"/>
              </a:rPr>
              <a:t>(909) 274-5234</a:t>
            </a:r>
            <a:endParaRPr lang="en-US" sz="6000" dirty="0">
              <a:latin typeface="Book Antiqua" pitchFamily="18" charset="0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Macaroni Kid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399068"/>
            <a:ext cx="7583487" cy="4107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212659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72" y="381004"/>
            <a:ext cx="7583487" cy="685796"/>
          </a:xfrm>
        </p:spPr>
        <p:txBody>
          <a:bodyPr/>
          <a:lstStyle/>
          <a:p>
            <a:pPr algn="ctr"/>
            <a:r>
              <a:rPr lang="en-US" dirty="0" smtClean="0"/>
              <a:t>Charter School Vouchers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5796" y="1084811"/>
            <a:ext cx="7583487" cy="4208930"/>
          </a:xfrm>
        </p:spPr>
        <p:txBody>
          <a:bodyPr/>
          <a:lstStyle/>
          <a:p>
            <a:r>
              <a:rPr lang="en-US" dirty="0" smtClean="0"/>
              <a:t>Children’s Choir</a:t>
            </a:r>
          </a:p>
          <a:p>
            <a:r>
              <a:rPr lang="en-US" dirty="0" smtClean="0"/>
              <a:t>College for Kids</a:t>
            </a:r>
          </a:p>
          <a:p>
            <a:r>
              <a:rPr lang="en-US" dirty="0" smtClean="0"/>
              <a:t>Violin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5" name="Content Placeholder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2715" y="2667000"/>
            <a:ext cx="6477000" cy="3508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573008"/>
      </p:ext>
    </p:extLst>
  </p:cSld>
  <p:clrMapOvr>
    <a:masterClrMapping/>
  </p:clrMapOvr>
  <p:transition>
    <p:fade thruBlk="1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 smtClean="0"/>
              <a:t>Coursehorse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0599" y="1425392"/>
            <a:ext cx="8421231" cy="456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239068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Groupon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524000"/>
            <a:ext cx="8098509" cy="44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000027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Laidlaw’s Harley-Davidson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79472" y="1425392"/>
            <a:ext cx="7906209" cy="4282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96244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Laidlaw’s Harley-Davidson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086603" y="1977397"/>
            <a:ext cx="4643174" cy="3482380"/>
          </a:xfrm>
        </p:spPr>
      </p:pic>
    </p:spTree>
    <p:extLst>
      <p:ext uri="{BB962C8B-B14F-4D97-AF65-F5344CB8AC3E}">
        <p14:creationId xmlns:p14="http://schemas.microsoft.com/office/powerpoint/2010/main" val="1654896694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72" y="381004"/>
            <a:ext cx="7583487" cy="1142996"/>
          </a:xfrm>
        </p:spPr>
        <p:txBody>
          <a:bodyPr/>
          <a:lstStyle/>
          <a:p>
            <a:pPr algn="ctr"/>
            <a:r>
              <a:rPr lang="en-US" dirty="0" smtClean="0"/>
              <a:t>National College Testing Association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79463" y="1879170"/>
            <a:ext cx="7831137" cy="4241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81537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2057400"/>
            <a:ext cx="7600958" cy="1470025"/>
          </a:xfrm>
        </p:spPr>
        <p:txBody>
          <a:bodyPr/>
          <a:lstStyle/>
          <a:p>
            <a:pPr algn="ctr"/>
            <a:r>
              <a:rPr lang="en-US" sz="6000" dirty="0" smtClean="0">
                <a:latin typeface="Book Antiqua" pitchFamily="18" charset="0"/>
              </a:rPr>
              <a:t/>
            </a:r>
            <a:br>
              <a:rPr lang="en-US" sz="6000" dirty="0" smtClean="0">
                <a:latin typeface="Book Antiqua" pitchFamily="18" charset="0"/>
              </a:rPr>
            </a:br>
            <a:r>
              <a:rPr lang="en-US" sz="6000" dirty="0" smtClean="0">
                <a:latin typeface="Book Antiqua" pitchFamily="18" charset="0"/>
              </a:rPr>
              <a:t>Questions</a:t>
            </a:r>
            <a:r>
              <a:rPr lang="en-US" sz="6000" dirty="0">
                <a:latin typeface="Book Antiqua" pitchFamily="18" charset="0"/>
              </a:rPr>
              <a:t>?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2514600"/>
            <a:ext cx="7600958" cy="1470025"/>
          </a:xfrm>
        </p:spPr>
        <p:txBody>
          <a:bodyPr/>
          <a:lstStyle/>
          <a:p>
            <a:pPr algn="ctr"/>
            <a:r>
              <a:rPr lang="en-US" sz="6000" dirty="0" smtClean="0">
                <a:latin typeface="Book Antiqua" pitchFamily="18" charset="0"/>
              </a:rPr>
              <a:t>THANK YOU!</a:t>
            </a:r>
            <a:br>
              <a:rPr lang="en-US" sz="6000" dirty="0" smtClean="0">
                <a:latin typeface="Book Antiqua" pitchFamily="18" charset="0"/>
              </a:rPr>
            </a:br>
            <a:r>
              <a:rPr lang="en-US" sz="6000" dirty="0">
                <a:latin typeface="Book Antiqua" pitchFamily="18" charset="0"/>
              </a:rPr>
              <a:t/>
            </a:r>
            <a:br>
              <a:rPr lang="en-US" sz="6000" dirty="0">
                <a:latin typeface="Book Antiqua" pitchFamily="18" charset="0"/>
              </a:rPr>
            </a:br>
            <a:r>
              <a:rPr lang="en-US" sz="2000" b="1" i="1" dirty="0" smtClean="0">
                <a:latin typeface="Book Antiqua" pitchFamily="18" charset="0"/>
              </a:rPr>
              <a:t>Paulo Madrigal</a:t>
            </a:r>
            <a:br>
              <a:rPr lang="en-US" sz="2000" b="1" i="1" dirty="0" smtClean="0">
                <a:latin typeface="Book Antiqua" pitchFamily="18" charset="0"/>
              </a:rPr>
            </a:br>
            <a:r>
              <a:rPr lang="en-US" sz="2000" b="1" i="1" dirty="0" smtClean="0">
                <a:latin typeface="Book Antiqua" pitchFamily="18" charset="0"/>
              </a:rPr>
              <a:t>Director, Community and Contract Education</a:t>
            </a:r>
            <a:r>
              <a:rPr lang="en-US" sz="6000" dirty="0" smtClean="0">
                <a:latin typeface="Book Antiqua" pitchFamily="18" charset="0"/>
              </a:rPr>
              <a:t/>
            </a:r>
            <a:br>
              <a:rPr lang="en-US" sz="6000" dirty="0" smtClean="0">
                <a:latin typeface="Book Antiqua" pitchFamily="18" charset="0"/>
              </a:rPr>
            </a:br>
            <a:r>
              <a:rPr lang="en-US" sz="1400" dirty="0">
                <a:latin typeface="Book Antiqua" pitchFamily="18" charset="0"/>
              </a:rPr>
              <a:t/>
            </a:r>
            <a:br>
              <a:rPr lang="en-US" sz="1400" dirty="0">
                <a:latin typeface="Book Antiqua" pitchFamily="18" charset="0"/>
              </a:rPr>
            </a:br>
            <a:r>
              <a:rPr lang="en-US" sz="1600" dirty="0">
                <a:latin typeface="Book Antiqua" pitchFamily="18" charset="0"/>
                <a:hlinkClick r:id="rId3"/>
              </a:rPr>
              <a:t>pmadrigal@mtsac.edu</a:t>
            </a:r>
            <a:r>
              <a:rPr lang="en-US" sz="1600" dirty="0">
                <a:latin typeface="Book Antiqua" pitchFamily="18" charset="0"/>
              </a:rPr>
              <a:t/>
            </a:r>
            <a:br>
              <a:rPr lang="en-US" sz="1600" dirty="0">
                <a:latin typeface="Book Antiqua" pitchFamily="18" charset="0"/>
              </a:rPr>
            </a:br>
            <a:r>
              <a:rPr lang="en-US" sz="1600" dirty="0" smtClean="0">
                <a:latin typeface="Book Antiqua" pitchFamily="18" charset="0"/>
              </a:rPr>
              <a:t/>
            </a:r>
            <a:br>
              <a:rPr lang="en-US" sz="1600" dirty="0" smtClean="0">
                <a:latin typeface="Book Antiqua" pitchFamily="18" charset="0"/>
              </a:rPr>
            </a:br>
            <a:r>
              <a:rPr lang="en-US" sz="1600" dirty="0" smtClean="0">
                <a:latin typeface="Book Antiqua" pitchFamily="18" charset="0"/>
              </a:rPr>
              <a:t>(</a:t>
            </a:r>
            <a:r>
              <a:rPr lang="en-US" sz="1600" dirty="0">
                <a:latin typeface="Book Antiqua" pitchFamily="18" charset="0"/>
              </a:rPr>
              <a:t>909) 274-5234</a:t>
            </a:r>
          </a:p>
        </p:txBody>
      </p:sp>
    </p:spTree>
    <p:extLst>
      <p:ext uri="{BB962C8B-B14F-4D97-AF65-F5344CB8AC3E}">
        <p14:creationId xmlns:p14="http://schemas.microsoft.com/office/powerpoint/2010/main" val="228542643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My Childhood Comics Hero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1641753"/>
            <a:ext cx="3047999" cy="3726893"/>
          </a:xfrm>
        </p:spPr>
      </p:pic>
      <p:pic>
        <p:nvPicPr>
          <p:cNvPr id="8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641753"/>
            <a:ext cx="3522672" cy="3692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958628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My “almost” Adult (comedy) Hero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541371" y="2357766"/>
            <a:ext cx="3810000" cy="2986742"/>
          </a:xfrm>
          <a:prstGeom prst="rect">
            <a:avLst/>
          </a:prstGeom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8891" y="1946138"/>
            <a:ext cx="2982109" cy="3674836"/>
          </a:xfrm>
        </p:spPr>
      </p:pic>
    </p:spTree>
    <p:extLst>
      <p:ext uri="{BB962C8B-B14F-4D97-AF65-F5344CB8AC3E}">
        <p14:creationId xmlns:p14="http://schemas.microsoft.com/office/powerpoint/2010/main" val="2131064561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Our job is NOT An Easy Job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405707" y="165497"/>
            <a:ext cx="4210595" cy="6736010"/>
          </a:xfrm>
        </p:spPr>
      </p:pic>
    </p:spTree>
    <p:extLst>
      <p:ext uri="{BB962C8B-B14F-4D97-AF65-F5344CB8AC3E}">
        <p14:creationId xmlns:p14="http://schemas.microsoft.com/office/powerpoint/2010/main" val="168940347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3967" y="1828800"/>
            <a:ext cx="4954478" cy="4208463"/>
          </a:xfrm>
        </p:spPr>
      </p:pic>
    </p:spTree>
    <p:extLst>
      <p:ext uri="{BB962C8B-B14F-4D97-AF65-F5344CB8AC3E}">
        <p14:creationId xmlns:p14="http://schemas.microsoft.com/office/powerpoint/2010/main" val="1045616007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My Goals for Today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Share our experience: Successes and struggles</a:t>
            </a:r>
          </a:p>
          <a:p>
            <a:r>
              <a:rPr lang="en-US" dirty="0" smtClean="0"/>
              <a:t>Hear your stories</a:t>
            </a:r>
          </a:p>
          <a:p>
            <a:r>
              <a:rPr lang="en-US" dirty="0" smtClean="0"/>
              <a:t>Brainstorm possible ideas to enhance enrollment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853225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72" y="381004"/>
            <a:ext cx="7583487" cy="1523996"/>
          </a:xfrm>
        </p:spPr>
        <p:txBody>
          <a:bodyPr/>
          <a:lstStyle/>
          <a:p>
            <a:pPr algn="ctr"/>
            <a:r>
              <a:rPr lang="en-US" sz="3200" dirty="0" smtClean="0"/>
              <a:t>External forces and the environment can and will impact our programs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Phlebotomy</a:t>
            </a:r>
          </a:p>
          <a:p>
            <a:r>
              <a:rPr lang="en-US" dirty="0" smtClean="0"/>
              <a:t>International Camps</a:t>
            </a:r>
          </a:p>
          <a:p>
            <a:pPr lvl="1"/>
            <a:r>
              <a:rPr lang="en-US" dirty="0"/>
              <a:t>English for the California Visitor</a:t>
            </a:r>
          </a:p>
          <a:p>
            <a:endParaRPr lang="en-US" dirty="0" smtClean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734924883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72" y="304800"/>
            <a:ext cx="7583487" cy="838200"/>
          </a:xfrm>
        </p:spPr>
        <p:txBody>
          <a:bodyPr/>
          <a:lstStyle/>
          <a:p>
            <a:pPr algn="ctr"/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sz="3600" dirty="0" smtClean="0"/>
              <a:t>Adding Enrollment Advertising CEUs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9471" y="1450330"/>
            <a:ext cx="7583487" cy="4208930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Principles of Computed Tomography:  ASRT (American Society of Radiologic Technologists)</a:t>
            </a:r>
          </a:p>
          <a:p>
            <a:r>
              <a:rPr lang="en-US" dirty="0" smtClean="0"/>
              <a:t>Water Technology: SWRCB (State Water Resources Control Board)</a:t>
            </a:r>
          </a:p>
          <a:p>
            <a:r>
              <a:rPr lang="en-US" dirty="0" smtClean="0"/>
              <a:t>Nurse Assistant Certification &amp; Home Health Aides CNA/HHA:  CDHP (California Department of Public Health)</a:t>
            </a:r>
          </a:p>
          <a:p>
            <a:r>
              <a:rPr lang="en-US" dirty="0" smtClean="0"/>
              <a:t>Language Courses:  Advanced Hindi</a:t>
            </a:r>
          </a:p>
          <a:p>
            <a:r>
              <a:rPr lang="en-US" dirty="0" smtClean="0"/>
              <a:t>Welding: County of Los Angeles (Other Counties as well)</a:t>
            </a:r>
          </a:p>
          <a:p>
            <a:r>
              <a:rPr lang="en-US" dirty="0" smtClean="0"/>
              <a:t>Motorcycle:  CHP/DMV </a:t>
            </a:r>
          </a:p>
        </p:txBody>
      </p:sp>
    </p:spTree>
    <p:extLst>
      <p:ext uri="{BB962C8B-B14F-4D97-AF65-F5344CB8AC3E}">
        <p14:creationId xmlns:p14="http://schemas.microsoft.com/office/powerpoint/2010/main" val="1950293720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ollegeTheme-lightwbgnd">
  <a:themeElements>
    <a:clrScheme name="Mt SAC">
      <a:dk1>
        <a:srgbClr val="492F18"/>
      </a:dk1>
      <a:lt1>
        <a:srgbClr val="FFFFFF"/>
      </a:lt1>
      <a:dk2>
        <a:srgbClr val="3D3A48"/>
      </a:dk2>
      <a:lt2>
        <a:srgbClr val="ECE0C6"/>
      </a:lt2>
      <a:accent1>
        <a:srgbClr val="D9C495"/>
      </a:accent1>
      <a:accent2>
        <a:srgbClr val="A46645"/>
      </a:accent2>
      <a:accent3>
        <a:srgbClr val="D4A273"/>
      </a:accent3>
      <a:accent4>
        <a:srgbClr val="EBA939"/>
      </a:accent4>
      <a:accent5>
        <a:srgbClr val="E17B00"/>
      </a:accent5>
      <a:accent6>
        <a:srgbClr val="922410"/>
      </a:accent6>
      <a:hlink>
        <a:srgbClr val="91092D"/>
      </a:hlink>
      <a:folHlink>
        <a:srgbClr val="81031E"/>
      </a:folHlink>
    </a:clrScheme>
    <a:fontScheme name="Revolution">
      <a:majorFont>
        <a:latin typeface="Trebuchet MS"/>
        <a:ea typeface=""/>
        <a:cs typeface=""/>
        <a:font script="Jpan" typeface="ＭＳ ゴシック"/>
      </a:majorFont>
      <a:minorFont>
        <a:latin typeface="Trebuchet MS"/>
        <a:ea typeface=""/>
        <a:cs typeface=""/>
        <a:font script="Jpan" typeface="ＭＳ ゴシック"/>
      </a:minorFont>
    </a:fontScheme>
    <a:fmtScheme name="Revolution">
      <a: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0800000">
              <a:srgbClr val="808080">
                <a:alpha val="75000"/>
              </a:srgbClr>
            </a:innerShdw>
          </a:effectLst>
        </a:effectStyle>
        <a:effectStyle>
          <a:effectLst>
            <a:innerShdw blurRad="50800" dist="25400" dir="13500000">
              <a:srgbClr val="808080">
                <a:alpha val="75000"/>
              </a:srgbClr>
            </a:innerShdw>
            <a:outerShdw blurRad="63500" dist="50800" dir="5400000" algn="br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1400000"/>
            </a:lightRig>
          </a:scene3d>
          <a:sp3d contourW="12700" prstMaterial="softmetal">
            <a:bevelT w="63500" h="254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CollegeTheme-lightwbgnd</Template>
  <TotalTime>6640</TotalTime>
  <Words>300</Words>
  <Application>Microsoft Office PowerPoint</Application>
  <PresentationFormat>On-screen Show (4:3)</PresentationFormat>
  <Paragraphs>63</Paragraphs>
  <Slides>28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3" baseType="lpstr">
      <vt:lpstr>Book Antiqua</vt:lpstr>
      <vt:lpstr>Calibri</vt:lpstr>
      <vt:lpstr>Trebuchet MS</vt:lpstr>
      <vt:lpstr>Wingdings 2</vt:lpstr>
      <vt:lpstr>CollegeTheme-lightwbgnd</vt:lpstr>
      <vt:lpstr>Mt. San Antonio College</vt:lpstr>
      <vt:lpstr>      Welcome   Tips and strategies to increase enrollment in your programs  Paulo Madrigal pmadrigal@mtsac.edu (909) 274-5234</vt:lpstr>
      <vt:lpstr>My Childhood Comics Hero</vt:lpstr>
      <vt:lpstr>My “almost” Adult (comedy) Hero</vt:lpstr>
      <vt:lpstr>Our job is NOT An Easy Job</vt:lpstr>
      <vt:lpstr>PowerPoint Presentation</vt:lpstr>
      <vt:lpstr>My Goals for Today </vt:lpstr>
      <vt:lpstr>External forces and the environment can and will impact our programs</vt:lpstr>
      <vt:lpstr>  Adding Enrollment Advertising CEUs</vt:lpstr>
      <vt:lpstr>American Society of Radiologic Technologists (ASRT)</vt:lpstr>
      <vt:lpstr>State Water Resources Control Board</vt:lpstr>
      <vt:lpstr>WWW.WATERBOARDS.CA.GOV</vt:lpstr>
      <vt:lpstr>California Department of Public Health</vt:lpstr>
      <vt:lpstr>Nurse Assistant Certification &amp; Home Health Aides CNA/HHA</vt:lpstr>
      <vt:lpstr>CNA &amp; HHA CEUs Application</vt:lpstr>
      <vt:lpstr>Language Courses: Advanced Hindi</vt:lpstr>
      <vt:lpstr>Motorcycle Training</vt:lpstr>
      <vt:lpstr>DMV DL389 Certificate</vt:lpstr>
      <vt:lpstr>Partnerships that Work</vt:lpstr>
      <vt:lpstr>Macaroni Kid</vt:lpstr>
      <vt:lpstr>Charter School Vouchers</vt:lpstr>
      <vt:lpstr>Coursehorse</vt:lpstr>
      <vt:lpstr>Groupon</vt:lpstr>
      <vt:lpstr>Laidlaw’s Harley-Davidson</vt:lpstr>
      <vt:lpstr>Laidlaw’s Harley-Davidson</vt:lpstr>
      <vt:lpstr>National College Testing Association</vt:lpstr>
      <vt:lpstr> Questions?</vt:lpstr>
      <vt:lpstr>THANK YOU!  Paulo Madrigal Director, Community and Contract Education  pmadrigal@mtsac.edu  (909) 274-5234</vt:lpstr>
    </vt:vector>
  </TitlesOfParts>
  <Company>Mt. San Antonio College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Mt. SAC</dc:title>
  <dc:creator>Madrigal, Paulo</dc:creator>
  <cp:lastModifiedBy>Madrigal, Paulo</cp:lastModifiedBy>
  <cp:revision>259</cp:revision>
  <cp:lastPrinted>2015-01-07T22:59:34Z</cp:lastPrinted>
  <dcterms:created xsi:type="dcterms:W3CDTF">2012-05-04T15:59:27Z</dcterms:created>
  <dcterms:modified xsi:type="dcterms:W3CDTF">2020-02-12T16:24:00Z</dcterms:modified>
  <cp:contentStatus/>
</cp:coreProperties>
</file>