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3" r:id="rId1"/>
  </p:sldMasterIdLst>
  <p:notesMasterIdLst>
    <p:notesMasterId r:id="rId31"/>
  </p:notesMasterIdLst>
  <p:sldIdLst>
    <p:sldId id="258" r:id="rId2"/>
    <p:sldId id="256" r:id="rId3"/>
    <p:sldId id="299" r:id="rId4"/>
    <p:sldId id="303" r:id="rId5"/>
    <p:sldId id="304" r:id="rId6"/>
    <p:sldId id="280" r:id="rId7"/>
    <p:sldId id="294" r:id="rId8"/>
    <p:sldId id="287" r:id="rId9"/>
    <p:sldId id="291" r:id="rId10"/>
    <p:sldId id="295" r:id="rId11"/>
    <p:sldId id="292" r:id="rId12"/>
    <p:sldId id="302" r:id="rId13"/>
    <p:sldId id="293" r:id="rId14"/>
    <p:sldId id="290" r:id="rId15"/>
    <p:sldId id="297" r:id="rId16"/>
    <p:sldId id="301" r:id="rId17"/>
    <p:sldId id="296" r:id="rId18"/>
    <p:sldId id="300" r:id="rId19"/>
    <p:sldId id="305" r:id="rId20"/>
    <p:sldId id="306" r:id="rId21"/>
    <p:sldId id="308" r:id="rId22"/>
    <p:sldId id="309" r:id="rId23"/>
    <p:sldId id="310" r:id="rId24"/>
    <p:sldId id="311" r:id="rId25"/>
    <p:sldId id="312" r:id="rId26"/>
    <p:sldId id="313" r:id="rId27"/>
    <p:sldId id="307" r:id="rId28"/>
    <p:sldId id="257" r:id="rId29"/>
    <p:sldId id="286" r:id="rId30"/>
  </p:sldIdLst>
  <p:sldSz cx="9144000" cy="6858000" type="screen4x3"/>
  <p:notesSz cx="7053263" cy="935672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drigal, Paulo" initials="MP" lastIdx="1" clrIdx="0">
    <p:extLst>
      <p:ext uri="{19B8F6BF-5375-455C-9EA6-DF929625EA0E}">
        <p15:presenceInfo xmlns:p15="http://schemas.microsoft.com/office/powerpoint/2012/main" userId="S-1-5-21-3103666036-478339142-1459999382-162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711" autoAdjust="0"/>
  </p:normalViewPr>
  <p:slideViewPr>
    <p:cSldViewPr>
      <p:cViewPr varScale="1">
        <p:scale>
          <a:sx n="90" d="100"/>
          <a:sy n="90" d="100"/>
        </p:scale>
        <p:origin x="996" y="90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1" d="100"/>
          <a:sy n="81" d="100"/>
        </p:scale>
        <p:origin x="2010" y="9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5-01-07T14:27:10.085" idx="1">
    <p:pos x="10" y="10"/>
    <p:text/>
    <p:extLst>
      <p:ext uri="{C676402C-5697-4E1C-873F-D02D1690AC5C}">
        <p15:threadingInfo xmlns:p15="http://schemas.microsoft.com/office/powerpoint/2012/main" timeZoneBias="48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56414" cy="469461"/>
          </a:xfrm>
          <a:prstGeom prst="rect">
            <a:avLst/>
          </a:prstGeom>
        </p:spPr>
        <p:txBody>
          <a:bodyPr vert="horz" lIns="93763" tIns="46881" rIns="93763" bIns="46881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95217" y="0"/>
            <a:ext cx="3056414" cy="469461"/>
          </a:xfrm>
          <a:prstGeom prst="rect">
            <a:avLst/>
          </a:prstGeom>
        </p:spPr>
        <p:txBody>
          <a:bodyPr vert="horz" lIns="93763" tIns="46881" rIns="93763" bIns="46881" rtlCol="0"/>
          <a:lstStyle>
            <a:lvl1pPr algn="r">
              <a:defRPr sz="1200"/>
            </a:lvl1pPr>
          </a:lstStyle>
          <a:p>
            <a:fld id="{1EB8C822-CFB8-4B04-9881-7C5BF6444C1F}" type="datetimeFigureOut">
              <a:rPr lang="en-US" smtClean="0"/>
              <a:t>2/20/2019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20813" y="1169988"/>
            <a:ext cx="4211637" cy="31575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763" tIns="46881" rIns="93763" bIns="4688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5327" y="4502924"/>
            <a:ext cx="5642610" cy="3684210"/>
          </a:xfrm>
          <a:prstGeom prst="rect">
            <a:avLst/>
          </a:prstGeom>
        </p:spPr>
        <p:txBody>
          <a:bodyPr vert="horz" lIns="93763" tIns="46881" rIns="93763" bIns="46881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87265"/>
            <a:ext cx="3056414" cy="469460"/>
          </a:xfrm>
          <a:prstGeom prst="rect">
            <a:avLst/>
          </a:prstGeom>
        </p:spPr>
        <p:txBody>
          <a:bodyPr vert="horz" lIns="93763" tIns="46881" rIns="93763" bIns="46881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95217" y="8887265"/>
            <a:ext cx="3056414" cy="469460"/>
          </a:xfrm>
          <a:prstGeom prst="rect">
            <a:avLst/>
          </a:prstGeom>
        </p:spPr>
        <p:txBody>
          <a:bodyPr vert="horz" lIns="93763" tIns="46881" rIns="93763" bIns="46881" rtlCol="0" anchor="b"/>
          <a:lstStyle>
            <a:lvl1pPr algn="r">
              <a:defRPr sz="1200"/>
            </a:lvl1pPr>
          </a:lstStyle>
          <a:p>
            <a:fld id="{BBB39B9D-6CE0-443F-A84D-86AA635CB6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33360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Campus from the air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B39B9D-6CE0-443F-A84D-86AA635CB6B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1351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We are knows as Mt. SAC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B39B9D-6CE0-443F-A84D-86AA635CB6B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5696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25 miles east of downtown Los Angeles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B39B9D-6CE0-443F-A84D-86AA635CB6B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8546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B39B9D-6CE0-443F-A84D-86AA635CB6BA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0939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B39B9D-6CE0-443F-A84D-86AA635CB6BA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27222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557E5F-56E9-2C46-8461-5A011481BF2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0209" y="2492382"/>
            <a:ext cx="6762749" cy="1470025"/>
          </a:xfrm>
        </p:spPr>
        <p:txBody>
          <a:bodyPr/>
          <a:lstStyle>
            <a:lvl1pPr algn="r">
              <a:defRPr sz="4400"/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00210" y="3966883"/>
            <a:ext cx="6762749" cy="1752600"/>
          </a:xfrm>
        </p:spPr>
        <p:txBody>
          <a:bodyPr>
            <a:normAutofit/>
          </a:bodyPr>
          <a:lstStyle>
            <a:lvl1pPr marL="0" indent="0" algn="r">
              <a:spcBef>
                <a:spcPts val="6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48EC5-69CB-E943-98F0-8ED53584989F}" type="datetimeFigureOut">
              <a:rPr lang="en-US" smtClean="0"/>
              <a:pPr/>
              <a:t>2/20/2019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>
    <p:fade thruBlk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48EC5-69CB-E943-98F0-8ED53584989F}" type="datetimeFigureOut">
              <a:rPr lang="en-US" smtClean="0"/>
              <a:pPr/>
              <a:t>2/20/2019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557E5F-56E9-2C46-8461-5A011481BF2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 thruBlk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4" y="590549"/>
            <a:ext cx="3657600" cy="1162051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93023" y="739589"/>
            <a:ext cx="3657600" cy="530878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9464" y="1816104"/>
            <a:ext cx="3657600" cy="3822700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48EC5-69CB-E943-98F0-8ED53584989F}" type="datetimeFigureOut">
              <a:rPr lang="en-US" smtClean="0"/>
              <a:pPr/>
              <a:t>2/20/2019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557E5F-56E9-2C46-8461-5A011481BF2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 thruBlk="1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86200" y="533401"/>
            <a:ext cx="4476750" cy="1252538"/>
          </a:xfrm>
        </p:spPr>
        <p:txBody>
          <a:bodyPr anchor="b"/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86133" y="1828800"/>
            <a:ext cx="4474539" cy="3810000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557E5F-56E9-2C46-8461-5A011481BF2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flipH="1">
            <a:off x="182347" y="201916"/>
            <a:ext cx="3281087" cy="5898853"/>
          </a:xfrm>
          <a:prstGeom prst="round1Rect">
            <a:avLst>
              <a:gd name="adj" fmla="val 19223"/>
            </a:avLst>
          </a:prstGeom>
          <a:blipFill dpi="0" rotWithShape="0">
            <a:blip r:embed="rId2"/>
            <a:srcRect/>
            <a:stretch>
              <a:fillRect/>
            </a:stretch>
          </a:blipFill>
          <a:ln w="28575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dirty="0"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0"/>
          </p:nvPr>
        </p:nvSpPr>
        <p:spPr>
          <a:xfrm>
            <a:off x="779472" y="6288745"/>
            <a:ext cx="1523964" cy="365125"/>
          </a:xfrm>
        </p:spPr>
        <p:txBody>
          <a:bodyPr/>
          <a:lstStyle/>
          <a:p>
            <a:fld id="{95C48EC5-69CB-E943-98F0-8ED53584989F}" type="datetimeFigureOut">
              <a:rPr lang="en-US" smtClean="0"/>
              <a:pPr/>
              <a:t>2/20/2019</a:t>
            </a:fld>
            <a:endParaRPr lang="en-US"/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629305" y="6288745"/>
            <a:ext cx="4717024" cy="365125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>
    <p:fade thruBlk="1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, Al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10953" y="533401"/>
            <a:ext cx="3657600" cy="1252538"/>
          </a:xfrm>
        </p:spPr>
        <p:txBody>
          <a:bodyPr anchor="b"/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flipH="1">
            <a:off x="596153" y="533401"/>
            <a:ext cx="3657600" cy="3657601"/>
          </a:xfrm>
          <a:prstGeom prst="ellipse">
            <a:avLst/>
          </a:prstGeom>
          <a:blipFill dpi="0" rotWithShape="0">
            <a:blip r:embed="rId2" cstate="print"/>
            <a:srcRect/>
            <a:stretch>
              <a:fillRect/>
            </a:stretch>
          </a:blipFill>
          <a:ln w="28575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10412" y="1828800"/>
            <a:ext cx="3657600" cy="3810000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557E5F-56E9-2C46-8461-5A011481BF2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>
          <a:xfrm>
            <a:off x="779472" y="6288745"/>
            <a:ext cx="1523964" cy="365125"/>
          </a:xfrm>
        </p:spPr>
        <p:txBody>
          <a:bodyPr/>
          <a:lstStyle/>
          <a:p>
            <a:fld id="{95C48EC5-69CB-E943-98F0-8ED53584989F}" type="datetimeFigureOut">
              <a:rPr lang="en-US" smtClean="0"/>
              <a:pPr/>
              <a:t>2/20/2019</a:t>
            </a:fld>
            <a:endParaRPr lang="en-US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629305" y="6288745"/>
            <a:ext cx="4717024" cy="365125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>
    <p:fade thruBlk="1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8047" y="3778626"/>
            <a:ext cx="7560515" cy="1102658"/>
          </a:xfrm>
        </p:spPr>
        <p:txBody>
          <a:bodyPr anchor="b"/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flipH="1">
            <a:off x="871584" y="762000"/>
            <a:ext cx="7427726" cy="2989730"/>
          </a:xfrm>
          <a:prstGeom prst="roundRect">
            <a:avLst>
              <a:gd name="adj" fmla="val 7476"/>
            </a:avLst>
          </a:prstGeom>
          <a:blipFill dpi="0" rotWithShape="0">
            <a:blip r:embed="rId2"/>
            <a:srcRect/>
            <a:stretch>
              <a:fillRect/>
            </a:stretch>
          </a:blipFill>
          <a:ln w="28575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08043" y="4827499"/>
            <a:ext cx="7559977" cy="1220881"/>
          </a:xfrm>
        </p:spPr>
        <p:txBody>
          <a:bodyPr>
            <a:normAutofit/>
          </a:bodyPr>
          <a:lstStyle>
            <a:lvl1pPr marL="0" indent="0">
              <a:spcBef>
                <a:spcPts val="3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557E5F-56E9-2C46-8461-5A011481BF2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0"/>
          </p:nvPr>
        </p:nvSpPr>
        <p:spPr>
          <a:xfrm>
            <a:off x="779472" y="6288745"/>
            <a:ext cx="1523964" cy="365125"/>
          </a:xfrm>
        </p:spPr>
        <p:txBody>
          <a:bodyPr/>
          <a:lstStyle/>
          <a:p>
            <a:fld id="{95C48EC5-69CB-E943-98F0-8ED53584989F}" type="datetimeFigureOut">
              <a:rPr lang="en-US" smtClean="0"/>
              <a:pPr/>
              <a:t>2/20/2019</a:t>
            </a:fld>
            <a:endParaRPr lang="en-US"/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629305" y="6288745"/>
            <a:ext cx="4717024" cy="365125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48EC5-69CB-E943-98F0-8ED53584989F}" type="datetimeFigureOut">
              <a:rPr lang="en-US" smtClean="0"/>
              <a:pPr/>
              <a:t>2/20/2019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557E5F-56E9-2C46-8461-5A011481BF2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9472" y="3950357"/>
            <a:ext cx="7583487" cy="1500187"/>
          </a:xfrm>
        </p:spPr>
        <p:txBody>
          <a:bodyPr anchor="t" anchorCtr="0"/>
          <a:lstStyle>
            <a:lvl1pPr marL="0" indent="0" algn="l">
              <a:spcBef>
                <a:spcPts val="600"/>
              </a:spcBef>
              <a:buNone/>
              <a:defRPr sz="2000" cap="none" baseline="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48EC5-69CB-E943-98F0-8ED53584989F}" type="datetimeFigureOut">
              <a:rPr lang="en-US" smtClean="0"/>
              <a:pPr/>
              <a:t>2/20/2019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557E5F-56E9-2C46-8461-5A011481BF2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779472" y="2905969"/>
            <a:ext cx="7583487" cy="104438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</p:spTree>
  </p:cSld>
  <p:clrMapOvr>
    <a:masterClrMapping/>
  </p:clrMapOvr>
  <p:transition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9462" y="1828801"/>
            <a:ext cx="3657600" cy="4219574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8541" y="1828801"/>
            <a:ext cx="3657600" cy="4219574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48EC5-69CB-E943-98F0-8ED53584989F}" type="datetimeFigureOut">
              <a:rPr lang="en-US" smtClean="0"/>
              <a:pPr/>
              <a:t>2/20/2019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557E5F-56E9-2C46-8461-5A011481BF2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72" y="381004"/>
            <a:ext cx="7583487" cy="1044388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9463" y="1438835"/>
            <a:ext cx="3657600" cy="789828"/>
          </a:xfrm>
        </p:spPr>
        <p:txBody>
          <a:bodyPr anchor="b">
            <a:noAutofit/>
          </a:bodyPr>
          <a:lstStyle>
            <a:lvl1pPr marL="0" indent="0" algn="ctr">
              <a:lnSpc>
                <a:spcPts val="3000"/>
              </a:lnSpc>
              <a:spcBef>
                <a:spcPts val="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79463" y="2362205"/>
            <a:ext cx="3657600" cy="3686174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5350" y="1438835"/>
            <a:ext cx="3657600" cy="789828"/>
          </a:xfrm>
        </p:spPr>
        <p:txBody>
          <a:bodyPr anchor="b">
            <a:noAutofit/>
          </a:bodyPr>
          <a:lstStyle>
            <a:lvl1pPr marL="0" indent="0" algn="ctr">
              <a:lnSpc>
                <a:spcPts val="3000"/>
              </a:lnSpc>
              <a:spcBef>
                <a:spcPts val="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5350" y="2362205"/>
            <a:ext cx="3657600" cy="3686174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48EC5-69CB-E943-98F0-8ED53584989F}" type="datetimeFigureOut">
              <a:rPr lang="en-US" smtClean="0"/>
              <a:pPr/>
              <a:t>2/20/2019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557E5F-56E9-2C46-8461-5A011481BF27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2" name="Straight Connector 11"/>
          <p:cNvCxnSpPr/>
          <p:nvPr/>
        </p:nvCxnSpPr>
        <p:spPr>
          <a:xfrm>
            <a:off x="874068" y="2286004"/>
            <a:ext cx="3563003" cy="158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815840" y="2286004"/>
            <a:ext cx="3566160" cy="158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874068" y="2286004"/>
            <a:ext cx="3563003" cy="158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4815840" y="2286004"/>
            <a:ext cx="3566160" cy="158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ntent, Top and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9462" y="1828801"/>
            <a:ext cx="7585076" cy="1644944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48EC5-69CB-E943-98F0-8ED53584989F}" type="datetimeFigureOut">
              <a:rPr lang="en-US" smtClean="0"/>
              <a:pPr/>
              <a:t>2/20/2019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557E5F-56E9-2C46-8461-5A011481BF2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Content Placeholder 2"/>
          <p:cNvSpPr>
            <a:spLocks noGrp="1"/>
          </p:cNvSpPr>
          <p:nvPr>
            <p:ph sz="half" idx="13"/>
          </p:nvPr>
        </p:nvSpPr>
        <p:spPr>
          <a:xfrm>
            <a:off x="779462" y="3587168"/>
            <a:ext cx="7585076" cy="164212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</p:spTree>
  </p:cSld>
  <p:clrMapOvr>
    <a:masterClrMapping/>
  </p:clrMapOvr>
  <p:transition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0953" y="1828801"/>
            <a:ext cx="3657600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48EC5-69CB-E943-98F0-8ED53584989F}" type="datetimeFigureOut">
              <a:rPr lang="en-US" smtClean="0"/>
              <a:pPr/>
              <a:t>2/20/2019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557E5F-56E9-2C46-8461-5A011481BF2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Content Placeholder 2"/>
          <p:cNvSpPr>
            <a:spLocks noGrp="1"/>
          </p:cNvSpPr>
          <p:nvPr>
            <p:ph sz="half" idx="13"/>
          </p:nvPr>
        </p:nvSpPr>
        <p:spPr>
          <a:xfrm>
            <a:off x="4710953" y="3991816"/>
            <a:ext cx="3657600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4"/>
          </p:nvPr>
        </p:nvSpPr>
        <p:spPr>
          <a:xfrm>
            <a:off x="779462" y="1828801"/>
            <a:ext cx="3657600" cy="4219574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</p:spTree>
  </p:cSld>
  <p:clrMapOvr>
    <a:masterClrMapping/>
  </p:clrMapOvr>
  <p:transition>
    <p:fade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48EC5-69CB-E943-98F0-8ED53584989F}" type="datetimeFigureOut">
              <a:rPr lang="en-US" smtClean="0"/>
              <a:pPr/>
              <a:t>2/20/2019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557E5F-56E9-2C46-8461-5A011481BF2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sz="half" idx="14"/>
          </p:nvPr>
        </p:nvSpPr>
        <p:spPr>
          <a:xfrm>
            <a:off x="779463" y="1828801"/>
            <a:ext cx="3657600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3" name="Content Placeholder 2"/>
          <p:cNvSpPr>
            <a:spLocks noGrp="1"/>
          </p:cNvSpPr>
          <p:nvPr>
            <p:ph sz="half" idx="15"/>
          </p:nvPr>
        </p:nvSpPr>
        <p:spPr>
          <a:xfrm>
            <a:off x="779463" y="3991816"/>
            <a:ext cx="3657600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4" name="Content Placeholder 2"/>
          <p:cNvSpPr>
            <a:spLocks noGrp="1"/>
          </p:cNvSpPr>
          <p:nvPr>
            <p:ph sz="half" idx="1"/>
          </p:nvPr>
        </p:nvSpPr>
        <p:spPr>
          <a:xfrm>
            <a:off x="4710953" y="1828801"/>
            <a:ext cx="3657600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5" name="Content Placeholder 2"/>
          <p:cNvSpPr>
            <a:spLocks noGrp="1"/>
          </p:cNvSpPr>
          <p:nvPr>
            <p:ph sz="half" idx="13"/>
          </p:nvPr>
        </p:nvSpPr>
        <p:spPr>
          <a:xfrm>
            <a:off x="4710953" y="3991816"/>
            <a:ext cx="3657600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</p:spTree>
  </p:cSld>
  <p:clrMapOvr>
    <a:masterClrMapping/>
  </p:clrMapOvr>
  <p:transition>
    <p:fade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48EC5-69CB-E943-98F0-8ED53584989F}" type="datetimeFigureOut">
              <a:rPr lang="en-US" smtClean="0"/>
              <a:pPr/>
              <a:t>2/20/2019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557E5F-56E9-2C46-8461-5A011481BF2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3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4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Overlay-ContentSlides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90005" y="186646"/>
            <a:ext cx="8765240" cy="6483096"/>
          </a:xfrm>
          <a:prstGeom prst="round2DiagRect">
            <a:avLst>
              <a:gd name="adj1" fmla="val 9657"/>
              <a:gd name="adj2" fmla="val 0"/>
            </a:avLst>
          </a:prstGeom>
          <a:ln w="88900" cap="sq">
            <a:noFill/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Round Diagonal Corner Rectangle 7"/>
          <p:cNvSpPr/>
          <p:nvPr/>
        </p:nvSpPr>
        <p:spPr>
          <a:xfrm>
            <a:off x="189716" y="189709"/>
            <a:ext cx="8764587" cy="6478586"/>
          </a:xfrm>
          <a:prstGeom prst="round2DiagRect">
            <a:avLst>
              <a:gd name="adj1" fmla="val 9416"/>
              <a:gd name="adj2" fmla="val 0"/>
            </a:avLst>
          </a:prstGeom>
          <a:gradFill>
            <a:gsLst>
              <a:gs pos="19000">
                <a:schemeClr val="bg2"/>
              </a:gs>
              <a:gs pos="73000">
                <a:schemeClr val="bg1">
                  <a:alpha val="67000"/>
                </a:schemeClr>
              </a:gs>
            </a:gsLst>
            <a:lin ang="5400000" scaled="0"/>
          </a:gradFill>
          <a:ln>
            <a:noFill/>
          </a:ln>
          <a:effectLst>
            <a:outerShdw blurRad="53975" dist="38100" dir="16200000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effectLst/>
            </a:endParaRPr>
          </a:p>
        </p:txBody>
      </p:sp>
      <p:pic>
        <p:nvPicPr>
          <p:cNvPr id="11" name="Picture 10" descr="powerpoint-collegebgnd.jpg"/>
          <p:cNvPicPr>
            <a:picLocks noChangeAspect="1"/>
          </p:cNvPicPr>
          <p:nvPr/>
        </p:nvPicPr>
        <p:blipFill>
          <a:blip r:embed="rId18">
            <a:alphaModFix amt="1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06598"/>
            <a:ext cx="9142421" cy="706459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" t="49005" r="570" b="19861"/>
          <a:stretch/>
        </p:blipFill>
        <p:spPr>
          <a:xfrm>
            <a:off x="49805" y="5391152"/>
            <a:ext cx="9039719" cy="2011680"/>
          </a:xfrm>
          <a:prstGeom prst="wave">
            <a:avLst/>
          </a:prstGeom>
          <a:solidFill>
            <a:schemeClr val="bg1"/>
          </a:solidFill>
          <a:ln w="88900" cap="sq">
            <a:noFill/>
            <a:miter lim="800000"/>
          </a:ln>
          <a:effectLst>
            <a:softEdge rad="63500"/>
          </a:effectLst>
          <a:scene3d>
            <a:camera prst="orthographicFront">
              <a:rot lat="0" lon="21599984" rev="0"/>
            </a:camera>
            <a:lightRig rig="threePt" dir="t"/>
          </a:scene3d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9472" y="1828801"/>
            <a:ext cx="7583487" cy="42089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79472" y="6288745"/>
            <a:ext cx="15239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ln>
                  <a:noFill/>
                </a:ln>
                <a:solidFill>
                  <a:schemeClr val="bg2"/>
                </a:solidFill>
              </a:defRPr>
            </a:lvl1pPr>
          </a:lstStyle>
          <a:p>
            <a:fld id="{95C48EC5-69CB-E943-98F0-8ED53584989F}" type="datetimeFigureOut">
              <a:rPr lang="en-US" smtClean="0"/>
              <a:pPr/>
              <a:t>2/20/2019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29305" y="6288745"/>
            <a:ext cx="47170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04420" y="219637"/>
            <a:ext cx="493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2"/>
                </a:solidFill>
              </a:defRPr>
            </a:lvl1pPr>
          </a:lstStyle>
          <a:p>
            <a:fld id="{8F557E5F-56E9-2C46-8461-5A011481BF2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79472" y="381004"/>
            <a:ext cx="7583487" cy="104438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smtClean="0"/>
              <a:t>Click to edit Master title style</a:t>
            </a:r>
            <a:endParaRPr dirty="0"/>
          </a:p>
        </p:txBody>
      </p:sp>
      <p:pic>
        <p:nvPicPr>
          <p:cNvPr id="12" name="Picture 11" descr="logo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6214" y="5878664"/>
            <a:ext cx="1181265" cy="77520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</p:sldLayoutIdLst>
  <p:transition>
    <p:fade thruBlk="1"/>
  </p:transition>
  <p:txStyles>
    <p:titleStyle>
      <a:lvl1pPr algn="l" defTabSz="914400" rtl="0" eaLnBrk="1" latinLnBrk="0" hangingPunct="1">
        <a:spcBef>
          <a:spcPct val="0"/>
        </a:spcBef>
        <a:buNone/>
        <a:defRPr sz="3800" kern="1200">
          <a:solidFill>
            <a:schemeClr val="accent6"/>
          </a:solidFill>
          <a:effectLst>
            <a:outerShdw blurRad="50800" dist="12700" dir="5400000" algn="t" rotWithShape="0">
              <a:prstClr val="black">
                <a:alpha val="43000"/>
              </a:prstClr>
            </a:outerShdw>
          </a:effectLst>
          <a:latin typeface="+mj-lt"/>
          <a:ea typeface="+mj-ea"/>
          <a:cs typeface="+mj-cs"/>
        </a:defRPr>
      </a:lvl1pPr>
    </p:titleStyle>
    <p:bodyStyle>
      <a:lvl1pPr marL="282575" indent="-282575" algn="l" defTabSz="914400" rtl="0" eaLnBrk="1" latinLnBrk="0" hangingPunct="1">
        <a:spcBef>
          <a:spcPts val="2000"/>
        </a:spcBef>
        <a:buFont typeface="Wingdings 2" pitchFamily="18" charset="2"/>
        <a:buChar char=""/>
        <a:defRPr sz="2200" kern="1200">
          <a:solidFill>
            <a:schemeClr val="tx1"/>
          </a:solidFill>
          <a:effectLst>
            <a:outerShdw blurRad="41275" dist="12700" dir="5400000" algn="t" rotWithShape="0">
              <a:prstClr val="black">
                <a:alpha val="60000"/>
              </a:prstClr>
            </a:outerShdw>
          </a:effectLst>
          <a:latin typeface="+mn-lt"/>
          <a:ea typeface="+mn-ea"/>
          <a:cs typeface="+mn-cs"/>
        </a:defRPr>
      </a:lvl1pPr>
      <a:lvl2pPr marL="577850" indent="-295275" algn="l" defTabSz="914400" rtl="0" eaLnBrk="1" latinLnBrk="0" hangingPunct="1">
        <a:spcBef>
          <a:spcPts val="600"/>
        </a:spcBef>
        <a:buFont typeface="Wingdings 2" pitchFamily="18" charset="2"/>
        <a:buChar char=""/>
        <a:defRPr sz="2000" kern="1200">
          <a:solidFill>
            <a:schemeClr val="tx1"/>
          </a:solidFill>
          <a:effectLst>
            <a:outerShdw blurRad="41275" dist="12700" dir="5400000" algn="t" rotWithShape="0">
              <a:prstClr val="black">
                <a:alpha val="60000"/>
              </a:prstClr>
            </a:outerShdw>
          </a:effectLst>
          <a:latin typeface="+mn-lt"/>
          <a:ea typeface="+mn-ea"/>
          <a:cs typeface="+mn-cs"/>
        </a:defRPr>
      </a:lvl2pPr>
      <a:lvl3pPr marL="860425" indent="-282575" algn="l" defTabSz="914400" rtl="0" eaLnBrk="1" latinLnBrk="0" hangingPunct="1">
        <a:spcBef>
          <a:spcPts val="600"/>
        </a:spcBef>
        <a:buFont typeface="Wingdings 2" pitchFamily="18" charset="2"/>
        <a:buChar char=""/>
        <a:defRPr sz="1800" kern="1200">
          <a:solidFill>
            <a:schemeClr val="tx1"/>
          </a:solidFill>
          <a:effectLst>
            <a:outerShdw blurRad="41275" dist="12700" dir="5400000" algn="t" rotWithShape="0">
              <a:prstClr val="black">
                <a:alpha val="60000"/>
              </a:prstClr>
            </a:outerShdw>
          </a:effectLst>
          <a:latin typeface="+mn-lt"/>
          <a:ea typeface="+mn-ea"/>
          <a:cs typeface="+mn-cs"/>
        </a:defRPr>
      </a:lvl3pPr>
      <a:lvl4pPr marL="1143000" indent="-282575" algn="l" defTabSz="914400" rtl="0" eaLnBrk="1" latinLnBrk="0" hangingPunct="1">
        <a:spcBef>
          <a:spcPts val="600"/>
        </a:spcBef>
        <a:buFont typeface="Wingdings 2" pitchFamily="18" charset="2"/>
        <a:buChar char=""/>
        <a:defRPr sz="1800" kern="1200">
          <a:solidFill>
            <a:schemeClr val="tx1"/>
          </a:solidFill>
          <a:effectLst>
            <a:outerShdw blurRad="41275" dist="12700" dir="5400000" algn="t" rotWithShape="0">
              <a:prstClr val="black">
                <a:alpha val="60000"/>
              </a:prstClr>
            </a:outerShdw>
          </a:effectLst>
          <a:latin typeface="+mn-lt"/>
          <a:ea typeface="+mn-ea"/>
          <a:cs typeface="+mn-cs"/>
        </a:defRPr>
      </a:lvl4pPr>
      <a:lvl5pPr marL="1425575" indent="-282575" algn="l" defTabSz="914400" rtl="0" eaLnBrk="1" latinLnBrk="0" hangingPunct="1">
        <a:spcBef>
          <a:spcPts val="600"/>
        </a:spcBef>
        <a:buFont typeface="Wingdings 2" pitchFamily="18" charset="2"/>
        <a:buChar char=""/>
        <a:defRPr sz="1800" kern="1200">
          <a:solidFill>
            <a:schemeClr val="tx1"/>
          </a:solidFill>
          <a:effectLst>
            <a:outerShdw blurRad="41275" dist="12700" dir="5400000" algn="t" rotWithShape="0">
              <a:prstClr val="black">
                <a:alpha val="60000"/>
              </a:prstClr>
            </a:outerShdw>
          </a:effectLst>
          <a:latin typeface="+mn-lt"/>
          <a:ea typeface="+mn-ea"/>
          <a:cs typeface="+mn-cs"/>
        </a:defRPr>
      </a:lvl5pPr>
      <a:lvl6pPr marL="1711325" indent="-288925" algn="l" defTabSz="914400" rtl="0" eaLnBrk="1" latinLnBrk="0" hangingPunct="1">
        <a:spcBef>
          <a:spcPct val="20000"/>
        </a:spcBef>
        <a:buFont typeface="Wingdings 2" pitchFamily="18" charset="2"/>
        <a:buChar char=""/>
        <a:defRPr lang="en-US" sz="1800" kern="1200" dirty="0" smtClean="0">
          <a:solidFill>
            <a:schemeClr val="bg1"/>
          </a:solidFill>
          <a:latin typeface="+mn-lt"/>
          <a:ea typeface="+mn-ea"/>
          <a:cs typeface="+mn-cs"/>
        </a:defRPr>
      </a:lvl6pPr>
      <a:lvl7pPr marL="2000250" indent="-288925" algn="l" defTabSz="914400" rtl="0" eaLnBrk="1" latinLnBrk="0" hangingPunct="1">
        <a:spcBef>
          <a:spcPct val="20000"/>
        </a:spcBef>
        <a:buFont typeface="Wingdings 2" pitchFamily="18" charset="2"/>
        <a:buChar char=""/>
        <a:defRPr lang="en-US" sz="1800" kern="1200" dirty="0" smtClean="0">
          <a:solidFill>
            <a:schemeClr val="bg1"/>
          </a:solidFill>
          <a:latin typeface="+mn-lt"/>
          <a:ea typeface="+mn-ea"/>
          <a:cs typeface="+mn-cs"/>
        </a:defRPr>
      </a:lvl7pPr>
      <a:lvl8pPr marL="2290763" indent="-288925" algn="l" defTabSz="914400" rtl="0" eaLnBrk="1" latinLnBrk="0" hangingPunct="1">
        <a:spcBef>
          <a:spcPct val="20000"/>
        </a:spcBef>
        <a:buFont typeface="Wingdings 2" pitchFamily="18" charset="2"/>
        <a:buChar char=""/>
        <a:defRPr lang="en-US" sz="1800" kern="1200" dirty="0" smtClean="0">
          <a:solidFill>
            <a:schemeClr val="bg1"/>
          </a:solidFill>
          <a:latin typeface="+mn-lt"/>
          <a:ea typeface="+mn-ea"/>
          <a:cs typeface="+mn-cs"/>
        </a:defRPr>
      </a:lvl8pPr>
      <a:lvl9pPr marL="2571750" indent="-288925" algn="l" defTabSz="914400" rtl="0" eaLnBrk="1" latinLnBrk="0" hangingPunct="1">
        <a:spcBef>
          <a:spcPct val="20000"/>
        </a:spcBef>
        <a:buFont typeface="Wingdings 2" pitchFamily="18" charset="2"/>
        <a:buChar char=""/>
        <a:defRPr lang="en-US" sz="1800" kern="1200" dirty="0">
          <a:solidFill>
            <a:schemeClr val="bg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CATS%20testing_matrix.pdf" TargetMode="External"/><Relationship Id="rId2" Type="http://schemas.openxmlformats.org/officeDocument/2006/relationships/hyperlink" Target="Castle%20Testing%20Programs.pdf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Comira_Test_Directory.pdf" TargetMode="External"/><Relationship Id="rId5" Type="http://schemas.openxmlformats.org/officeDocument/2006/relationships/hyperlink" Target="PearsonVUE%20available%20exams%20list%20-%20need%20to%20add%20GED.pdf" TargetMode="External"/><Relationship Id="rId4" Type="http://schemas.openxmlformats.org/officeDocument/2006/relationships/hyperlink" Target="Kryterion%20available%20exams%20list.pdf" TargetMode="Externa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http://www.comiratesting.com/" TargetMode="External"/><Relationship Id="rId3" Type="http://schemas.openxmlformats.org/officeDocument/2006/relationships/hyperlink" Target="http://www.catstest.com/index.php" TargetMode="External"/><Relationship Id="rId7" Type="http://schemas.openxmlformats.org/officeDocument/2006/relationships/hyperlink" Target="https://home.pearsonvue.com/" TargetMode="External"/><Relationship Id="rId2" Type="http://schemas.openxmlformats.org/officeDocument/2006/relationships/hyperlink" Target="http://www.castleworldwide.com/home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ncta-testing.org/" TargetMode="External"/><Relationship Id="rId5" Type="http://schemas.openxmlformats.org/officeDocument/2006/relationships/hyperlink" Target="https://www.kryteriononline.com/" TargetMode="External"/><Relationship Id="rId4" Type="http://schemas.openxmlformats.org/officeDocument/2006/relationships/hyperlink" Target="https://www.ets.org/" TargetMode="External"/><Relationship Id="rId9" Type="http://schemas.openxmlformats.org/officeDocument/2006/relationships/hyperlink" Target="https://tasctest.com/" TargetMode="Externa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mailto:pmadrigal@mtsac.edu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comments" Target="../comments/commen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mailto:pmadrigal@mtsac.edu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5184.JPG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0256" y="152400"/>
            <a:ext cx="7583487" cy="1044388"/>
          </a:xfrm>
        </p:spPr>
        <p:txBody>
          <a:bodyPr/>
          <a:lstStyle/>
          <a:p>
            <a:pPr algn="ctr"/>
            <a:r>
              <a:rPr lang="en-US" dirty="0" smtClean="0">
                <a:latin typeface="Book Antiqua" pitchFamily="18" charset="0"/>
              </a:rPr>
              <a:t>Mt. San Antonio College</a:t>
            </a:r>
            <a:endParaRPr lang="en-US" dirty="0">
              <a:latin typeface="Book Antiqua" pitchFamily="18" charset="0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Vendor Agreements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71600"/>
            <a:ext cx="7583487" cy="4208930"/>
          </a:xfrm>
        </p:spPr>
        <p:txBody>
          <a:bodyPr>
            <a:normAutofit fontScale="85000" lnSpcReduction="2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MOUs vary in length of time and complexity (</a:t>
            </a:r>
            <a:r>
              <a:rPr lang="en-US" sz="1900" dirty="0" smtClean="0"/>
              <a:t>need Board approval</a:t>
            </a:r>
            <a:r>
              <a:rPr lang="en-US" dirty="0" smtClean="0"/>
              <a:t>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Test security and test compliance is usually item #1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Proctoring fees vary from vendor-to-vendor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Different schedule flexibility (</a:t>
            </a:r>
            <a:r>
              <a:rPr lang="en-US" sz="1700" dirty="0" smtClean="0"/>
              <a:t>TOEFL only Fridays and Saturdays</a:t>
            </a:r>
            <a:r>
              <a:rPr lang="en-US" dirty="0" smtClean="0"/>
              <a:t>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Some vendors require various trainings throughout the year (</a:t>
            </a:r>
            <a:r>
              <a:rPr lang="en-US" sz="1700" dirty="0" smtClean="0"/>
              <a:t>CATS requires face to face trainings</a:t>
            </a:r>
            <a:r>
              <a:rPr lang="en-US" dirty="0" smtClean="0"/>
              <a:t>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Different software to deliver tests (proprietary and web based)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Different training and certification processes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ID requirements vary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 smtClean="0"/>
          </a:p>
          <a:p>
            <a:pPr>
              <a:buFont typeface="Arial" panose="020B0604020202020204" pitchFamily="34" charset="0"/>
              <a:buChar char="•"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703246204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0254" y="381000"/>
            <a:ext cx="7583487" cy="587192"/>
          </a:xfrm>
        </p:spPr>
        <p:txBody>
          <a:bodyPr/>
          <a:lstStyle/>
          <a:p>
            <a:pPr algn="ctr"/>
            <a:r>
              <a:rPr lang="en-US" dirty="0" smtClean="0"/>
              <a:t>Staffing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0253" y="1219200"/>
            <a:ext cx="7583487" cy="420893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Test Center Administrator (TCA)</a:t>
            </a:r>
          </a:p>
          <a:p>
            <a:pPr lvl="1"/>
            <a:r>
              <a:rPr lang="en-US" dirty="0" smtClean="0"/>
              <a:t>Responsible for running the test center</a:t>
            </a:r>
          </a:p>
          <a:p>
            <a:r>
              <a:rPr lang="en-US" dirty="0" smtClean="0"/>
              <a:t>Proctor:  Assist the TCA</a:t>
            </a:r>
          </a:p>
          <a:p>
            <a:r>
              <a:rPr lang="en-US" dirty="0" smtClean="0"/>
              <a:t>Ratio of staff to candidate is about 15 to 1 for most</a:t>
            </a:r>
          </a:p>
          <a:p>
            <a:r>
              <a:rPr lang="en-US" dirty="0" smtClean="0"/>
              <a:t>Depending on the vendor, you’ll usually need at least one TCA and one proctor to run the center</a:t>
            </a:r>
          </a:p>
          <a:p>
            <a:r>
              <a:rPr lang="en-US" dirty="0" smtClean="0"/>
              <a:t>Vendors do not allow individuals in the testing area that are not certified/cleared by them</a:t>
            </a:r>
          </a:p>
          <a:p>
            <a:r>
              <a:rPr lang="en-US" dirty="0" smtClean="0"/>
              <a:t>Every vendor lets you decide your hours of operation</a:t>
            </a:r>
          </a:p>
        </p:txBody>
      </p:sp>
    </p:spTree>
    <p:extLst>
      <p:ext uri="{BB962C8B-B14F-4D97-AF65-F5344CB8AC3E}">
        <p14:creationId xmlns:p14="http://schemas.microsoft.com/office/powerpoint/2010/main" val="12586506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Staffing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Record and keep track of certifications for each staff member</a:t>
            </a:r>
          </a:p>
          <a:p>
            <a:pPr lvl="1"/>
            <a:r>
              <a:rPr lang="en-US" dirty="0" smtClean="0"/>
              <a:t>Certification renewal varies by vendor</a:t>
            </a:r>
          </a:p>
          <a:p>
            <a:pPr lvl="1"/>
            <a:r>
              <a:rPr lang="en-US" dirty="0" smtClean="0"/>
              <a:t>Whenever possible, we require our staff to certify as a TCA rather than Proctor</a:t>
            </a:r>
          </a:p>
          <a:p>
            <a:r>
              <a:rPr lang="en-US" dirty="0" smtClean="0"/>
              <a:t>Create a pool of TCA/Proctor prospects to allow for growth or in case someone gets sick/leaves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4604854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Training and Certification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Create and maintain a site training manual</a:t>
            </a:r>
          </a:p>
          <a:p>
            <a:r>
              <a:rPr lang="en-US" dirty="0" smtClean="0"/>
              <a:t>Every </a:t>
            </a:r>
            <a:r>
              <a:rPr lang="en-US" dirty="0"/>
              <a:t>staff member </a:t>
            </a:r>
            <a:r>
              <a:rPr lang="en-US" dirty="0" smtClean="0"/>
              <a:t>must pass certification for </a:t>
            </a:r>
            <a:r>
              <a:rPr lang="en-US" dirty="0"/>
              <a:t>each vendor</a:t>
            </a:r>
          </a:p>
          <a:p>
            <a:r>
              <a:rPr lang="en-US" dirty="0" smtClean="0"/>
              <a:t>Staff </a:t>
            </a:r>
            <a:r>
              <a:rPr lang="en-US" dirty="0"/>
              <a:t>should be familiar with each </a:t>
            </a:r>
            <a:r>
              <a:rPr lang="en-US" dirty="0" smtClean="0"/>
              <a:t>procedural </a:t>
            </a:r>
            <a:r>
              <a:rPr lang="en-US" dirty="0"/>
              <a:t>manual supplied by </a:t>
            </a:r>
            <a:r>
              <a:rPr lang="en-US" dirty="0" smtClean="0"/>
              <a:t>test </a:t>
            </a:r>
            <a:r>
              <a:rPr lang="en-US" dirty="0"/>
              <a:t>vendors</a:t>
            </a:r>
          </a:p>
          <a:p>
            <a:r>
              <a:rPr lang="en-US" dirty="0" smtClean="0"/>
              <a:t>Some vendors limit the number of TCAs for each site</a:t>
            </a:r>
          </a:p>
          <a:p>
            <a:pPr lvl="1"/>
            <a:endParaRPr lang="en-US" dirty="0"/>
          </a:p>
          <a:p>
            <a:pPr marL="282575" lvl="1" indent="0"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3583771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Equipment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9462" y="1524000"/>
            <a:ext cx="3657600" cy="4524375"/>
          </a:xfrm>
        </p:spPr>
        <p:txBody>
          <a:bodyPr>
            <a:normAutofit/>
          </a:bodyPr>
          <a:lstStyle/>
          <a:p>
            <a:r>
              <a:rPr lang="en-US" dirty="0" smtClean="0"/>
              <a:t>Computers</a:t>
            </a:r>
          </a:p>
          <a:p>
            <a:r>
              <a:rPr lang="en-US" dirty="0" smtClean="0"/>
              <a:t>Headsets</a:t>
            </a:r>
          </a:p>
          <a:p>
            <a:r>
              <a:rPr lang="en-US" dirty="0"/>
              <a:t>Noise-cancelling headphones or earplugs</a:t>
            </a:r>
          </a:p>
          <a:p>
            <a:r>
              <a:rPr lang="en-US" dirty="0" smtClean="0"/>
              <a:t>Calculators</a:t>
            </a:r>
          </a:p>
          <a:p>
            <a:r>
              <a:rPr lang="en-US" dirty="0" smtClean="0"/>
              <a:t>Telephones</a:t>
            </a:r>
          </a:p>
          <a:p>
            <a:r>
              <a:rPr lang="en-US" dirty="0" smtClean="0"/>
              <a:t>Camera/webcam</a:t>
            </a:r>
          </a:p>
          <a:p>
            <a:pPr lvl="1"/>
            <a:r>
              <a:rPr lang="en-US" dirty="0" smtClean="0"/>
              <a:t>Tripod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5359" y="1524000"/>
            <a:ext cx="3657600" cy="4219574"/>
          </a:xfrm>
        </p:spPr>
        <p:txBody>
          <a:bodyPr>
            <a:normAutofit/>
          </a:bodyPr>
          <a:lstStyle/>
          <a:p>
            <a:r>
              <a:rPr lang="en-US" dirty="0"/>
              <a:t>Printer</a:t>
            </a:r>
          </a:p>
          <a:p>
            <a:r>
              <a:rPr lang="en-US" dirty="0" smtClean="0"/>
              <a:t>Scanner</a:t>
            </a:r>
            <a:endParaRPr lang="en-US" dirty="0"/>
          </a:p>
          <a:p>
            <a:r>
              <a:rPr lang="en-US" dirty="0"/>
              <a:t>Electronic signature pad</a:t>
            </a:r>
          </a:p>
          <a:p>
            <a:r>
              <a:rPr lang="en-US" dirty="0" smtClean="0"/>
              <a:t>Miscellaneous</a:t>
            </a:r>
          </a:p>
          <a:p>
            <a:pPr lvl="1"/>
            <a:r>
              <a:rPr lang="en-US" dirty="0" smtClean="0"/>
              <a:t>Board cleaning material</a:t>
            </a:r>
          </a:p>
          <a:p>
            <a:pPr lvl="1"/>
            <a:r>
              <a:rPr lang="en-US" dirty="0" smtClean="0"/>
              <a:t>Sanitizing supplies</a:t>
            </a:r>
          </a:p>
          <a:p>
            <a:pPr lvl="1"/>
            <a:r>
              <a:rPr lang="en-US" dirty="0" smtClean="0"/>
              <a:t>Scratch paper</a:t>
            </a:r>
          </a:p>
          <a:p>
            <a:pPr lvl="1"/>
            <a:r>
              <a:rPr lang="en-US" dirty="0"/>
              <a:t>P</a:t>
            </a:r>
            <a:r>
              <a:rPr lang="en-US" dirty="0" smtClean="0"/>
              <a:t>ens and Pencils</a:t>
            </a:r>
          </a:p>
          <a:p>
            <a:pPr lvl="1"/>
            <a:r>
              <a:rPr lang="en-US" dirty="0" smtClean="0"/>
              <a:t>Clip boards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4573114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Daily Operations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9472" y="1458643"/>
            <a:ext cx="7583487" cy="4208930"/>
          </a:xfrm>
        </p:spPr>
        <p:txBody>
          <a:bodyPr>
            <a:normAutofit/>
          </a:bodyPr>
          <a:lstStyle/>
          <a:p>
            <a:r>
              <a:rPr lang="en-US" dirty="0"/>
              <a:t>Schedule </a:t>
            </a:r>
            <a:r>
              <a:rPr lang="en-US" dirty="0" smtClean="0"/>
              <a:t>tests and staff </a:t>
            </a:r>
            <a:r>
              <a:rPr lang="en-US" dirty="0"/>
              <a:t>approximately 6 months </a:t>
            </a:r>
            <a:r>
              <a:rPr lang="en-US" dirty="0" smtClean="0"/>
              <a:t>in advance</a:t>
            </a:r>
            <a:endParaRPr lang="en-US" dirty="0"/>
          </a:p>
          <a:p>
            <a:r>
              <a:rPr lang="en-US" dirty="0" smtClean="0"/>
              <a:t>Staff should be scheduled to start at least 30 minutes before opening to make sure all systems are working correctly</a:t>
            </a:r>
          </a:p>
          <a:p>
            <a:r>
              <a:rPr lang="en-US" dirty="0" smtClean="0"/>
              <a:t>Keep employee handbook and Vendor procedural manual handy</a:t>
            </a:r>
          </a:p>
          <a:p>
            <a:r>
              <a:rPr lang="en-US" dirty="0" smtClean="0"/>
              <a:t>Make sure all systems are </a:t>
            </a:r>
            <a:r>
              <a:rPr lang="en-US" dirty="0"/>
              <a:t>updated </a:t>
            </a:r>
            <a:r>
              <a:rPr lang="en-US" dirty="0" smtClean="0"/>
              <a:t>regularly to avoid </a:t>
            </a:r>
            <a:r>
              <a:rPr lang="en-US" dirty="0"/>
              <a:t>technical </a:t>
            </a:r>
            <a:r>
              <a:rPr lang="en-US" dirty="0" smtClean="0"/>
              <a:t>issues (windows usually updates on Thursdays)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1531128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Daily Operations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Keep </a:t>
            </a:r>
            <a:r>
              <a:rPr lang="en-US" dirty="0"/>
              <a:t>up with test schedules</a:t>
            </a:r>
          </a:p>
          <a:p>
            <a:pPr lvl="1"/>
            <a:r>
              <a:rPr lang="en-US" dirty="0"/>
              <a:t>Get organized with a </a:t>
            </a:r>
            <a:r>
              <a:rPr lang="en-US" dirty="0" smtClean="0"/>
              <a:t>“unified” Test Center calendar</a:t>
            </a:r>
            <a:endParaRPr lang="en-US" dirty="0"/>
          </a:p>
          <a:p>
            <a:pPr lvl="1"/>
            <a:r>
              <a:rPr lang="en-US" dirty="0" smtClean="0"/>
              <a:t>Check daily </a:t>
            </a:r>
            <a:r>
              <a:rPr lang="en-US" dirty="0"/>
              <a:t>for new/cancelled </a:t>
            </a:r>
            <a:r>
              <a:rPr lang="en-US" dirty="0" smtClean="0"/>
              <a:t>test appointments</a:t>
            </a:r>
            <a:endParaRPr lang="en-US" dirty="0"/>
          </a:p>
          <a:p>
            <a:r>
              <a:rPr lang="en-US" dirty="0" smtClean="0"/>
              <a:t>Have an easy to find contact list for all vendors</a:t>
            </a:r>
          </a:p>
          <a:p>
            <a:pPr lvl="1"/>
            <a:r>
              <a:rPr lang="en-US" dirty="0" smtClean="0"/>
              <a:t>Costumer service</a:t>
            </a:r>
          </a:p>
          <a:p>
            <a:pPr lvl="1"/>
            <a:r>
              <a:rPr lang="en-US" dirty="0" smtClean="0"/>
              <a:t>Technical support</a:t>
            </a:r>
          </a:p>
          <a:p>
            <a:pPr lvl="1"/>
            <a:r>
              <a:rPr lang="en-US" dirty="0" smtClean="0"/>
              <a:t>When calling costumer support have your site number and the candidate’s registration </a:t>
            </a:r>
            <a:r>
              <a:rPr lang="en-US" dirty="0"/>
              <a:t>reference </a:t>
            </a:r>
            <a:r>
              <a:rPr lang="en-US" dirty="0" smtClean="0"/>
              <a:t>number ready</a:t>
            </a:r>
            <a:endParaRPr lang="en-US" dirty="0"/>
          </a:p>
          <a:p>
            <a:pPr lvl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672544261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Tests by Vendor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US" dirty="0" smtClean="0">
                <a:hlinkClick r:id="rId2" action="ppaction://hlinkfile"/>
              </a:rPr>
              <a:t>Castle</a:t>
            </a:r>
            <a:endParaRPr lang="en-US" dirty="0" smtClean="0"/>
          </a:p>
          <a:p>
            <a:pPr lvl="1"/>
            <a:r>
              <a:rPr lang="en-US" dirty="0" smtClean="0">
                <a:hlinkClick r:id="rId3" action="ppaction://hlinkfile"/>
              </a:rPr>
              <a:t>CATS</a:t>
            </a:r>
            <a:endParaRPr lang="en-US" dirty="0"/>
          </a:p>
          <a:p>
            <a:pPr lvl="1"/>
            <a:r>
              <a:rPr lang="en-US" dirty="0" smtClean="0"/>
              <a:t>ETS: TOEFL , HiSET</a:t>
            </a:r>
            <a:endParaRPr lang="en-US" dirty="0"/>
          </a:p>
          <a:p>
            <a:pPr lvl="1"/>
            <a:r>
              <a:rPr lang="en-US" dirty="0">
                <a:hlinkClick r:id="rId4" action="ppaction://hlinkfile"/>
              </a:rPr>
              <a:t>Kryterion</a:t>
            </a:r>
            <a:endParaRPr lang="en-US" dirty="0"/>
          </a:p>
          <a:p>
            <a:pPr lvl="1"/>
            <a:r>
              <a:rPr lang="en-US" dirty="0" smtClean="0">
                <a:hlinkClick r:id="rId5" action="ppaction://hlinkfile"/>
              </a:rPr>
              <a:t>Pearson VUE</a:t>
            </a:r>
            <a:endParaRPr lang="en-US" dirty="0" smtClean="0"/>
          </a:p>
          <a:p>
            <a:pPr lvl="1"/>
            <a:r>
              <a:rPr lang="en-US" dirty="0" smtClean="0">
                <a:hlinkClick r:id="rId6" action="ppaction://hlinkfile"/>
              </a:rPr>
              <a:t>PSI/</a:t>
            </a:r>
            <a:r>
              <a:rPr lang="en-US" dirty="0" err="1" smtClean="0">
                <a:hlinkClick r:id="rId6" action="ppaction://hlinkfile"/>
              </a:rPr>
              <a:t>Comira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798995074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Useful Websites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76600" y="1425392"/>
            <a:ext cx="4402128" cy="4002738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>
                <a:hlinkClick r:id="rId2"/>
              </a:rPr>
              <a:t>Castle/</a:t>
            </a:r>
            <a:r>
              <a:rPr lang="en-US" dirty="0" err="1" smtClean="0">
                <a:hlinkClick r:id="rId2"/>
              </a:rPr>
              <a:t>Scantron</a:t>
            </a:r>
            <a:r>
              <a:rPr lang="en-US" dirty="0" smtClean="0"/>
              <a:t> </a:t>
            </a:r>
            <a:r>
              <a:rPr lang="en-US" sz="1800" dirty="0" smtClean="0"/>
              <a:t>(www.castleworldwide.com)</a:t>
            </a:r>
            <a:endParaRPr lang="en-US" dirty="0" smtClean="0"/>
          </a:p>
          <a:p>
            <a:r>
              <a:rPr lang="en-US" dirty="0" smtClean="0">
                <a:hlinkClick r:id="rId3"/>
              </a:rPr>
              <a:t>CATS</a:t>
            </a:r>
            <a:r>
              <a:rPr lang="en-US" dirty="0"/>
              <a:t> </a:t>
            </a:r>
            <a:r>
              <a:rPr lang="en-US" dirty="0" smtClean="0"/>
              <a:t>(www.catstest.com)</a:t>
            </a:r>
          </a:p>
          <a:p>
            <a:r>
              <a:rPr lang="en-US" dirty="0" smtClean="0">
                <a:hlinkClick r:id="rId4"/>
              </a:rPr>
              <a:t>ETS</a:t>
            </a:r>
            <a:r>
              <a:rPr lang="en-US" dirty="0"/>
              <a:t> </a:t>
            </a:r>
            <a:r>
              <a:rPr lang="en-US" dirty="0" smtClean="0"/>
              <a:t>(www.ets.org)</a:t>
            </a:r>
            <a:endParaRPr lang="en-US" dirty="0"/>
          </a:p>
          <a:p>
            <a:r>
              <a:rPr lang="en-US" dirty="0" smtClean="0">
                <a:hlinkClick r:id="rId5"/>
              </a:rPr>
              <a:t>Kryterion</a:t>
            </a:r>
            <a:r>
              <a:rPr lang="en-US" dirty="0"/>
              <a:t> </a:t>
            </a:r>
            <a:r>
              <a:rPr lang="en-US" dirty="0" smtClean="0"/>
              <a:t>(www.kryteriononline.com)</a:t>
            </a:r>
          </a:p>
          <a:p>
            <a:r>
              <a:rPr lang="en-US" dirty="0" smtClean="0">
                <a:hlinkClick r:id="rId6"/>
              </a:rPr>
              <a:t>NCTA</a:t>
            </a:r>
            <a:r>
              <a:rPr lang="en-US" dirty="0"/>
              <a:t>  </a:t>
            </a:r>
            <a:r>
              <a:rPr lang="en-US" dirty="0" smtClean="0"/>
              <a:t>(www.ncta-testing.org)</a:t>
            </a:r>
            <a:endParaRPr lang="en-US" dirty="0"/>
          </a:p>
          <a:p>
            <a:r>
              <a:rPr lang="en-US" dirty="0" smtClean="0">
                <a:hlinkClick r:id="rId7"/>
              </a:rPr>
              <a:t>Pearson VUE</a:t>
            </a:r>
            <a:r>
              <a:rPr lang="en-US" dirty="0"/>
              <a:t> </a:t>
            </a:r>
            <a:r>
              <a:rPr lang="en-US" dirty="0" smtClean="0"/>
              <a:t>(home.pearsonvue.com)</a:t>
            </a:r>
          </a:p>
          <a:p>
            <a:r>
              <a:rPr lang="en-US" dirty="0" smtClean="0">
                <a:hlinkClick r:id="rId8"/>
              </a:rPr>
              <a:t>PSI/</a:t>
            </a:r>
            <a:r>
              <a:rPr lang="en-US" dirty="0" err="1" smtClean="0">
                <a:hlinkClick r:id="rId8"/>
              </a:rPr>
              <a:t>Comira</a:t>
            </a:r>
            <a:r>
              <a:rPr lang="en-US" dirty="0"/>
              <a:t> </a:t>
            </a:r>
            <a:r>
              <a:rPr lang="en-US" dirty="0" smtClean="0"/>
              <a:t>(www.comiratesting.com)</a:t>
            </a:r>
            <a:endParaRPr lang="en-US" dirty="0"/>
          </a:p>
          <a:p>
            <a:r>
              <a:rPr lang="en-US" dirty="0" smtClean="0">
                <a:hlinkClick r:id="rId9"/>
              </a:rPr>
              <a:t>TASC</a:t>
            </a:r>
            <a:r>
              <a:rPr lang="en-US" dirty="0"/>
              <a:t> (https://</a:t>
            </a:r>
            <a:r>
              <a:rPr lang="en-US" dirty="0" smtClean="0"/>
              <a:t>tasctest.com)</a:t>
            </a:r>
          </a:p>
        </p:txBody>
      </p:sp>
    </p:spTree>
    <p:extLst>
      <p:ext uri="{BB962C8B-B14F-4D97-AF65-F5344CB8AC3E}">
        <p14:creationId xmlns:p14="http://schemas.microsoft.com/office/powerpoint/2010/main" val="264134788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72" y="381004"/>
            <a:ext cx="7583487" cy="761996"/>
          </a:xfrm>
        </p:spPr>
        <p:txBody>
          <a:bodyPr/>
          <a:lstStyle/>
          <a:p>
            <a:pPr algn="ctr"/>
            <a:r>
              <a:rPr lang="en-US" dirty="0" smtClean="0"/>
              <a:t>Now What???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9471" y="1450330"/>
            <a:ext cx="7583487" cy="4208930"/>
          </a:xfrm>
        </p:spPr>
        <p:txBody>
          <a:bodyPr/>
          <a:lstStyle/>
          <a:p>
            <a:r>
              <a:rPr lang="en-US" dirty="0" smtClean="0"/>
              <a:t>One year cycle completed</a:t>
            </a:r>
          </a:p>
          <a:p>
            <a:r>
              <a:rPr lang="en-US" dirty="0" smtClean="0"/>
              <a:t>Evaluation</a:t>
            </a:r>
          </a:p>
          <a:p>
            <a:r>
              <a:rPr lang="en-US" dirty="0" smtClean="0"/>
              <a:t>Growth?</a:t>
            </a:r>
          </a:p>
          <a:p>
            <a:pPr lvl="1"/>
            <a:r>
              <a:rPr lang="en-US" dirty="0" smtClean="0"/>
              <a:t>Where?</a:t>
            </a:r>
          </a:p>
          <a:p>
            <a:pPr lvl="1"/>
            <a:r>
              <a:rPr lang="en-US" dirty="0" smtClean="0"/>
              <a:t>When?</a:t>
            </a:r>
          </a:p>
          <a:p>
            <a:r>
              <a:rPr lang="en-US" dirty="0" smtClean="0"/>
              <a:t>Other opportunities:</a:t>
            </a:r>
          </a:p>
          <a:p>
            <a:pPr lvl="1"/>
            <a:r>
              <a:rPr lang="en-US" dirty="0" smtClean="0"/>
              <a:t>IELS</a:t>
            </a:r>
          </a:p>
          <a:p>
            <a:pPr lvl="1"/>
            <a:r>
              <a:rPr lang="en-US" dirty="0" smtClean="0"/>
              <a:t>CATS</a:t>
            </a:r>
          </a:p>
          <a:p>
            <a:pPr lvl="1"/>
            <a:r>
              <a:rPr lang="en-US" dirty="0" smtClean="0"/>
              <a:t>Private and Online Institutions</a:t>
            </a:r>
          </a:p>
        </p:txBody>
      </p:sp>
    </p:spTree>
    <p:extLst>
      <p:ext uri="{BB962C8B-B14F-4D97-AF65-F5344CB8AC3E}">
        <p14:creationId xmlns:p14="http://schemas.microsoft.com/office/powerpoint/2010/main" val="1950293720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0" y="762000"/>
            <a:ext cx="7600958" cy="3962399"/>
          </a:xfrm>
        </p:spPr>
        <p:txBody>
          <a:bodyPr/>
          <a:lstStyle/>
          <a:p>
            <a:pPr algn="ctr"/>
            <a:r>
              <a:rPr lang="en-US" sz="6000" dirty="0" smtClean="0">
                <a:latin typeface="Book Antiqua" pitchFamily="18" charset="0"/>
              </a:rPr>
              <a:t/>
            </a:r>
            <a:br>
              <a:rPr lang="en-US" sz="6000" dirty="0" smtClean="0">
                <a:latin typeface="Book Antiqua" pitchFamily="18" charset="0"/>
              </a:rPr>
            </a:br>
            <a:r>
              <a:rPr lang="en-US" sz="6000" dirty="0">
                <a:latin typeface="Book Antiqua" pitchFamily="18" charset="0"/>
              </a:rPr>
              <a:t/>
            </a:r>
            <a:br>
              <a:rPr lang="en-US" sz="6000" dirty="0">
                <a:latin typeface="Book Antiqua" pitchFamily="18" charset="0"/>
              </a:rPr>
            </a:br>
            <a:r>
              <a:rPr lang="en-US" sz="6000" dirty="0" smtClean="0">
                <a:latin typeface="Book Antiqua" pitchFamily="18" charset="0"/>
              </a:rPr>
              <a:t/>
            </a:r>
            <a:br>
              <a:rPr lang="en-US" sz="6000" dirty="0" smtClean="0">
                <a:latin typeface="Book Antiqua" pitchFamily="18" charset="0"/>
              </a:rPr>
            </a:br>
            <a:r>
              <a:rPr lang="en-US" sz="6000" dirty="0">
                <a:latin typeface="Book Antiqua" pitchFamily="18" charset="0"/>
              </a:rPr>
              <a:t/>
            </a:r>
            <a:br>
              <a:rPr lang="en-US" sz="6000" dirty="0">
                <a:latin typeface="Book Antiqua" pitchFamily="18" charset="0"/>
              </a:rPr>
            </a:br>
            <a:r>
              <a:rPr lang="en-US" sz="6000" dirty="0" smtClean="0">
                <a:latin typeface="Book Antiqua" pitchFamily="18" charset="0"/>
              </a:rPr>
              <a:t/>
            </a:r>
            <a:br>
              <a:rPr lang="en-US" sz="6000" dirty="0" smtClean="0">
                <a:latin typeface="Book Antiqua" pitchFamily="18" charset="0"/>
              </a:rPr>
            </a:br>
            <a:r>
              <a:rPr lang="en-US" sz="6000" dirty="0">
                <a:latin typeface="Book Antiqua" pitchFamily="18" charset="0"/>
              </a:rPr>
              <a:t/>
            </a:r>
            <a:br>
              <a:rPr lang="en-US" sz="6000" dirty="0">
                <a:latin typeface="Book Antiqua" pitchFamily="18" charset="0"/>
              </a:rPr>
            </a:br>
            <a:r>
              <a:rPr lang="en-US" sz="5400" dirty="0">
                <a:latin typeface="Book Antiqua" pitchFamily="18" charset="0"/>
              </a:rPr>
              <a:t>Welcome </a:t>
            </a:r>
            <a:r>
              <a:rPr lang="en-US" sz="5400" dirty="0" smtClean="0">
                <a:latin typeface="Book Antiqua" pitchFamily="18" charset="0"/>
              </a:rPr>
              <a:t/>
            </a:r>
            <a:br>
              <a:rPr lang="en-US" sz="5400" dirty="0" smtClean="0">
                <a:latin typeface="Book Antiqua" pitchFamily="18" charset="0"/>
              </a:rPr>
            </a:br>
            <a:r>
              <a:rPr lang="en-US" sz="5400" dirty="0" smtClean="0">
                <a:latin typeface="Book Antiqua" pitchFamily="18" charset="0"/>
              </a:rPr>
              <a:t/>
            </a:r>
            <a:br>
              <a:rPr lang="en-US" sz="5400" dirty="0" smtClean="0">
                <a:latin typeface="Book Antiqua" pitchFamily="18" charset="0"/>
              </a:rPr>
            </a:br>
            <a:r>
              <a:rPr lang="en-US" sz="3600" dirty="0" smtClean="0"/>
              <a:t>Adding </a:t>
            </a:r>
            <a:r>
              <a:rPr lang="en-US" sz="3600" dirty="0"/>
              <a:t>Test Proctoring Services to Your Community Ed. Programs</a:t>
            </a:r>
            <a:r>
              <a:rPr lang="en-US" dirty="0" smtClean="0">
                <a:latin typeface="Book Antiqua" pitchFamily="18" charset="0"/>
              </a:rPr>
              <a:t/>
            </a:r>
            <a:br>
              <a:rPr lang="en-US" dirty="0" smtClean="0">
                <a:latin typeface="Book Antiqua" pitchFamily="18" charset="0"/>
              </a:rPr>
            </a:br>
            <a:r>
              <a:rPr lang="en-US" sz="2400" dirty="0" smtClean="0">
                <a:latin typeface="Book Antiqua" pitchFamily="18" charset="0"/>
              </a:rPr>
              <a:t/>
            </a:r>
            <a:br>
              <a:rPr lang="en-US" sz="2400" dirty="0" smtClean="0">
                <a:latin typeface="Book Antiqua" pitchFamily="18" charset="0"/>
              </a:rPr>
            </a:br>
            <a:r>
              <a:rPr lang="en-US" sz="2400" dirty="0" smtClean="0">
                <a:latin typeface="Book Antiqua" pitchFamily="18" charset="0"/>
              </a:rPr>
              <a:t>Paulo Madrigal</a:t>
            </a:r>
            <a:br>
              <a:rPr lang="en-US" sz="2400" dirty="0" smtClean="0">
                <a:latin typeface="Book Antiqua" pitchFamily="18" charset="0"/>
              </a:rPr>
            </a:br>
            <a:r>
              <a:rPr lang="en-US" sz="2400" dirty="0" smtClean="0">
                <a:latin typeface="Book Antiqua" pitchFamily="18" charset="0"/>
                <a:hlinkClick r:id="rId3"/>
              </a:rPr>
              <a:t>pmadrigal@mtsac.edu</a:t>
            </a:r>
            <a:r>
              <a:rPr lang="en-US" sz="2400" dirty="0" smtClean="0">
                <a:latin typeface="Book Antiqua" pitchFamily="18" charset="0"/>
              </a:rPr>
              <a:t/>
            </a:r>
            <a:br>
              <a:rPr lang="en-US" sz="2400" dirty="0" smtClean="0">
                <a:latin typeface="Book Antiqua" pitchFamily="18" charset="0"/>
              </a:rPr>
            </a:br>
            <a:r>
              <a:rPr lang="en-US" sz="2400" dirty="0" smtClean="0">
                <a:latin typeface="Book Antiqua" pitchFamily="18" charset="0"/>
              </a:rPr>
              <a:t>(909) 274-5234</a:t>
            </a:r>
            <a:endParaRPr lang="en-US" sz="6000" dirty="0">
              <a:latin typeface="Book Antiqua" pitchFamily="18" charset="0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Some Fiscal Considerations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Are you producing enough income to maintain and expand your efforts</a:t>
            </a:r>
          </a:p>
          <a:p>
            <a:r>
              <a:rPr lang="en-US" dirty="0" smtClean="0"/>
              <a:t>Can you roll income to the following year?</a:t>
            </a:r>
          </a:p>
          <a:p>
            <a:r>
              <a:rPr lang="en-US" dirty="0" smtClean="0"/>
              <a:t>Funding for equipment replacement cycle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734924883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066800"/>
            <a:ext cx="8153400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061671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914400"/>
            <a:ext cx="8534400" cy="4937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331749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219200"/>
            <a:ext cx="8610600" cy="39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752431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452033" y="833967"/>
            <a:ext cx="6163733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736316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73175" y="936625"/>
            <a:ext cx="5664200" cy="4248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147444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304800"/>
            <a:ext cx="8077200" cy="538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207850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04800"/>
            <a:ext cx="82296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86129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2057400"/>
            <a:ext cx="7600958" cy="1470025"/>
          </a:xfrm>
        </p:spPr>
        <p:txBody>
          <a:bodyPr/>
          <a:lstStyle/>
          <a:p>
            <a:pPr algn="ctr"/>
            <a:r>
              <a:rPr lang="en-US" sz="6000" dirty="0" smtClean="0">
                <a:latin typeface="Book Antiqua" pitchFamily="18" charset="0"/>
              </a:rPr>
              <a:t/>
            </a:r>
            <a:br>
              <a:rPr lang="en-US" sz="6000" dirty="0" smtClean="0">
                <a:latin typeface="Book Antiqua" pitchFamily="18" charset="0"/>
              </a:rPr>
            </a:br>
            <a:r>
              <a:rPr lang="en-US" sz="6000" dirty="0" smtClean="0">
                <a:latin typeface="Book Antiqua" pitchFamily="18" charset="0"/>
              </a:rPr>
              <a:t>Questions</a:t>
            </a:r>
            <a:r>
              <a:rPr lang="en-US" sz="6000" dirty="0">
                <a:latin typeface="Book Antiqua" pitchFamily="18" charset="0"/>
              </a:rPr>
              <a:t>?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2514600"/>
            <a:ext cx="7600958" cy="1470025"/>
          </a:xfrm>
        </p:spPr>
        <p:txBody>
          <a:bodyPr/>
          <a:lstStyle/>
          <a:p>
            <a:pPr algn="ctr"/>
            <a:r>
              <a:rPr lang="en-US" sz="6000" dirty="0" smtClean="0">
                <a:latin typeface="Book Antiqua" pitchFamily="18" charset="0"/>
              </a:rPr>
              <a:t>THANK YOU!</a:t>
            </a:r>
            <a:br>
              <a:rPr lang="en-US" sz="6000" dirty="0" smtClean="0">
                <a:latin typeface="Book Antiqua" pitchFamily="18" charset="0"/>
              </a:rPr>
            </a:br>
            <a:r>
              <a:rPr lang="en-US" sz="6000" dirty="0">
                <a:latin typeface="Book Antiqua" pitchFamily="18" charset="0"/>
              </a:rPr>
              <a:t/>
            </a:r>
            <a:br>
              <a:rPr lang="en-US" sz="6000" dirty="0">
                <a:latin typeface="Book Antiqua" pitchFamily="18" charset="0"/>
              </a:rPr>
            </a:br>
            <a:r>
              <a:rPr lang="en-US" sz="2000" b="1" i="1" dirty="0" smtClean="0">
                <a:latin typeface="Book Antiqua" pitchFamily="18" charset="0"/>
              </a:rPr>
              <a:t>Paulo Madrigal</a:t>
            </a:r>
            <a:br>
              <a:rPr lang="en-US" sz="2000" b="1" i="1" dirty="0" smtClean="0">
                <a:latin typeface="Book Antiqua" pitchFamily="18" charset="0"/>
              </a:rPr>
            </a:br>
            <a:r>
              <a:rPr lang="en-US" sz="2000" b="1" i="1" dirty="0" smtClean="0">
                <a:latin typeface="Book Antiqua" pitchFamily="18" charset="0"/>
              </a:rPr>
              <a:t>Director, Community and Contract Education</a:t>
            </a:r>
            <a:r>
              <a:rPr lang="en-US" sz="6000" dirty="0" smtClean="0">
                <a:latin typeface="Book Antiqua" pitchFamily="18" charset="0"/>
              </a:rPr>
              <a:t/>
            </a:r>
            <a:br>
              <a:rPr lang="en-US" sz="6000" dirty="0" smtClean="0">
                <a:latin typeface="Book Antiqua" pitchFamily="18" charset="0"/>
              </a:rPr>
            </a:br>
            <a:r>
              <a:rPr lang="en-US" sz="1400" dirty="0">
                <a:latin typeface="Book Antiqua" pitchFamily="18" charset="0"/>
              </a:rPr>
              <a:t/>
            </a:r>
            <a:br>
              <a:rPr lang="en-US" sz="1400" dirty="0">
                <a:latin typeface="Book Antiqua" pitchFamily="18" charset="0"/>
              </a:rPr>
            </a:br>
            <a:r>
              <a:rPr lang="en-US" sz="1600" dirty="0">
                <a:latin typeface="Book Antiqua" pitchFamily="18" charset="0"/>
                <a:hlinkClick r:id="rId3"/>
              </a:rPr>
              <a:t>pmadrigal@mtsac.edu</a:t>
            </a:r>
            <a:r>
              <a:rPr lang="en-US" sz="1600" dirty="0">
                <a:latin typeface="Book Antiqua" pitchFamily="18" charset="0"/>
              </a:rPr>
              <a:t/>
            </a:r>
            <a:br>
              <a:rPr lang="en-US" sz="1600" dirty="0">
                <a:latin typeface="Book Antiqua" pitchFamily="18" charset="0"/>
              </a:rPr>
            </a:br>
            <a:r>
              <a:rPr lang="en-US" sz="1600" dirty="0" smtClean="0">
                <a:latin typeface="Book Antiqua" pitchFamily="18" charset="0"/>
              </a:rPr>
              <a:t/>
            </a:r>
            <a:br>
              <a:rPr lang="en-US" sz="1600" dirty="0" smtClean="0">
                <a:latin typeface="Book Antiqua" pitchFamily="18" charset="0"/>
              </a:rPr>
            </a:br>
            <a:r>
              <a:rPr lang="en-US" sz="1600" dirty="0" smtClean="0">
                <a:latin typeface="Book Antiqua" pitchFamily="18" charset="0"/>
              </a:rPr>
              <a:t>(</a:t>
            </a:r>
            <a:r>
              <a:rPr lang="en-US" sz="1600" dirty="0">
                <a:latin typeface="Book Antiqua" pitchFamily="18" charset="0"/>
              </a:rPr>
              <a:t>909) 274-5234</a:t>
            </a:r>
          </a:p>
        </p:txBody>
      </p:sp>
    </p:spTree>
    <p:extLst>
      <p:ext uri="{BB962C8B-B14F-4D97-AF65-F5344CB8AC3E}">
        <p14:creationId xmlns:p14="http://schemas.microsoft.com/office/powerpoint/2010/main" val="228542643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Why a Fee Testing Center?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NOT an Assessment Center – We already have one </a:t>
            </a:r>
          </a:p>
          <a:p>
            <a:r>
              <a:rPr lang="en-US" dirty="0" smtClean="0"/>
              <a:t>Searching for </a:t>
            </a:r>
            <a:r>
              <a:rPr lang="en-US" dirty="0"/>
              <a:t>N</a:t>
            </a:r>
            <a:r>
              <a:rPr lang="en-US" dirty="0" smtClean="0"/>
              <a:t>ew Revenue</a:t>
            </a:r>
          </a:p>
          <a:p>
            <a:r>
              <a:rPr lang="en-US" dirty="0" smtClean="0"/>
              <a:t>Diversification of Services</a:t>
            </a:r>
          </a:p>
          <a:p>
            <a:r>
              <a:rPr lang="en-US" dirty="0" smtClean="0"/>
              <a:t>Community Need</a:t>
            </a:r>
          </a:p>
          <a:p>
            <a:r>
              <a:rPr lang="en-US" dirty="0" smtClean="0"/>
              <a:t>Opportunity</a:t>
            </a:r>
            <a:endParaRPr lang="en-US" dirty="0"/>
          </a:p>
          <a:p>
            <a:r>
              <a:rPr lang="en-US" dirty="0" smtClean="0"/>
              <a:t>Timing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2958628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First Year Stats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Number of Test Vendors: 6 </a:t>
            </a:r>
          </a:p>
          <a:p>
            <a:r>
              <a:rPr lang="en-US" dirty="0" smtClean="0"/>
              <a:t>Number of Tests Proctored: 3,380</a:t>
            </a:r>
          </a:p>
          <a:p>
            <a:r>
              <a:rPr lang="en-US" dirty="0" smtClean="0"/>
              <a:t>Number of Unduplicated Test Candidates: 2,500</a:t>
            </a:r>
          </a:p>
          <a:p>
            <a:r>
              <a:rPr lang="en-US" dirty="0" smtClean="0"/>
              <a:t>Staff Members: 3 Part Time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452564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First Year Stats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b="1" dirty="0" smtClean="0"/>
              <a:t>Tests Delivered by Vendor</a:t>
            </a:r>
          </a:p>
          <a:p>
            <a:r>
              <a:rPr lang="en-US" dirty="0" smtClean="0"/>
              <a:t>Castle/</a:t>
            </a:r>
            <a:r>
              <a:rPr lang="en-US" dirty="0" err="1" smtClean="0"/>
              <a:t>Scantron</a:t>
            </a:r>
            <a:r>
              <a:rPr lang="en-US" dirty="0" smtClean="0"/>
              <a:t>: 62</a:t>
            </a:r>
          </a:p>
          <a:p>
            <a:r>
              <a:rPr lang="en-US" dirty="0" smtClean="0"/>
              <a:t>ETS HiSET: 141</a:t>
            </a:r>
          </a:p>
          <a:p>
            <a:r>
              <a:rPr lang="en-US" dirty="0" smtClean="0"/>
              <a:t>ETS TOEFL: 252</a:t>
            </a:r>
          </a:p>
          <a:p>
            <a:r>
              <a:rPr lang="en-US" dirty="0" smtClean="0"/>
              <a:t>Kryterion: 106</a:t>
            </a:r>
          </a:p>
          <a:p>
            <a:r>
              <a:rPr lang="en-US" dirty="0" smtClean="0"/>
              <a:t>Pearson </a:t>
            </a:r>
            <a:r>
              <a:rPr lang="en-US" dirty="0" err="1" smtClean="0"/>
              <a:t>Vue</a:t>
            </a:r>
            <a:r>
              <a:rPr lang="en-US" dirty="0" smtClean="0"/>
              <a:t>: 2,819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199" y="2286000"/>
            <a:ext cx="3360371" cy="3056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958923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Our Planning Check List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9472" y="1425392"/>
            <a:ext cx="7583487" cy="4612339"/>
          </a:xfrm>
        </p:spPr>
        <p:txBody>
          <a:bodyPr>
            <a:normAutofit/>
          </a:bodyPr>
          <a:lstStyle/>
          <a:p>
            <a:r>
              <a:rPr lang="en-US" sz="2000" dirty="0" smtClean="0">
                <a:latin typeface="Book Antiqua" pitchFamily="18" charset="0"/>
              </a:rPr>
              <a:t>Research and Evaluation</a:t>
            </a:r>
          </a:p>
          <a:p>
            <a:r>
              <a:rPr lang="en-US" sz="2000" dirty="0" smtClean="0">
                <a:latin typeface="Book Antiqua" pitchFamily="18" charset="0"/>
              </a:rPr>
              <a:t>Facility Planning</a:t>
            </a:r>
          </a:p>
          <a:p>
            <a:r>
              <a:rPr lang="en-US" sz="2000" dirty="0" smtClean="0">
                <a:latin typeface="Book Antiqua" pitchFamily="18" charset="0"/>
              </a:rPr>
              <a:t>Vendor Agreements</a:t>
            </a:r>
          </a:p>
          <a:p>
            <a:r>
              <a:rPr lang="en-US" sz="2000" dirty="0">
                <a:latin typeface="Book Antiqua" pitchFamily="18" charset="0"/>
              </a:rPr>
              <a:t>Staffing</a:t>
            </a:r>
          </a:p>
          <a:p>
            <a:r>
              <a:rPr lang="en-US" sz="2000" dirty="0">
                <a:latin typeface="Book Antiqua" pitchFamily="18" charset="0"/>
              </a:rPr>
              <a:t>Training and Proctor Certification</a:t>
            </a:r>
          </a:p>
          <a:p>
            <a:r>
              <a:rPr lang="en-US" sz="2000" dirty="0" smtClean="0">
                <a:latin typeface="Book Antiqua" pitchFamily="18" charset="0"/>
              </a:rPr>
              <a:t>Equipment</a:t>
            </a:r>
          </a:p>
          <a:p>
            <a:r>
              <a:rPr lang="en-US" sz="2000" dirty="0" smtClean="0">
                <a:latin typeface="Book Antiqua" pitchFamily="18" charset="0"/>
              </a:rPr>
              <a:t>Daily Operations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205448813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Research &amp; Evaluation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9472" y="1425392"/>
            <a:ext cx="7583487" cy="420893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Is there a viable market in our area</a:t>
            </a:r>
          </a:p>
          <a:p>
            <a:r>
              <a:rPr lang="en-US" dirty="0" smtClean="0"/>
              <a:t>Which </a:t>
            </a:r>
            <a:r>
              <a:rPr lang="en-US" dirty="0"/>
              <a:t>testing companies to partner with </a:t>
            </a:r>
          </a:p>
          <a:p>
            <a:r>
              <a:rPr lang="en-US" dirty="0" smtClean="0"/>
              <a:t>Visit other Test Centers and learn from their experience</a:t>
            </a:r>
          </a:p>
          <a:p>
            <a:r>
              <a:rPr lang="en-US" dirty="0" smtClean="0"/>
              <a:t>Technology Assessment: Computers and other equipment that meet vendor requirements</a:t>
            </a:r>
          </a:p>
          <a:p>
            <a:r>
              <a:rPr lang="en-US" dirty="0" smtClean="0"/>
              <a:t>Location: Long term facility</a:t>
            </a:r>
          </a:p>
          <a:p>
            <a:r>
              <a:rPr lang="en-US" dirty="0" smtClean="0"/>
              <a:t>Research which IBT tests are in high demand </a:t>
            </a:r>
          </a:p>
          <a:p>
            <a:r>
              <a:rPr lang="en-US" dirty="0" smtClean="0"/>
              <a:t>Determine which tests we want to pursuit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1567158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Facility Planning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0328" y="1425392"/>
            <a:ext cx="7583487" cy="420893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Workstation partitions are a MUST </a:t>
            </a:r>
          </a:p>
          <a:p>
            <a:pPr lvl="1"/>
            <a:r>
              <a:rPr lang="en-US" dirty="0" smtClean="0"/>
              <a:t>The minimum center-to-center separation distance is 3 feet</a:t>
            </a:r>
          </a:p>
          <a:p>
            <a:r>
              <a:rPr lang="en-US" dirty="0" smtClean="0"/>
              <a:t>Check-in area</a:t>
            </a:r>
          </a:p>
          <a:p>
            <a:pPr lvl="1"/>
            <a:r>
              <a:rPr lang="en-US" dirty="0" smtClean="0"/>
              <a:t>Should be located near the entrance to the testing room in a separate area</a:t>
            </a:r>
          </a:p>
          <a:p>
            <a:r>
              <a:rPr lang="en-US" dirty="0" smtClean="0"/>
              <a:t>Access for people with disabilities</a:t>
            </a:r>
          </a:p>
          <a:p>
            <a:pPr lvl="1"/>
            <a:r>
              <a:rPr lang="en-US" dirty="0" smtClean="0"/>
              <a:t>Building, testing rooms, restrooms must be accessible to people with disabilities, including wheelchair access</a:t>
            </a:r>
          </a:p>
          <a:p>
            <a:r>
              <a:rPr lang="en-US" dirty="0" smtClean="0"/>
              <a:t>Temperature controlled</a:t>
            </a:r>
          </a:p>
          <a:p>
            <a:r>
              <a:rPr lang="en-US" dirty="0" smtClean="0"/>
              <a:t>Parking near the facility</a:t>
            </a:r>
            <a:endParaRPr lang="en-US" dirty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235062000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Facility Planning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425392"/>
            <a:ext cx="7583487" cy="420893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Separate waiting room for candidates</a:t>
            </a:r>
          </a:p>
          <a:p>
            <a:pPr lvl="1"/>
            <a:r>
              <a:rPr lang="en-US" dirty="0" smtClean="0"/>
              <a:t>Should be provided next to or near the testing room</a:t>
            </a:r>
          </a:p>
          <a:p>
            <a:r>
              <a:rPr lang="en-US" dirty="0" smtClean="0"/>
              <a:t>Restrooms</a:t>
            </a:r>
          </a:p>
          <a:p>
            <a:pPr lvl="1"/>
            <a:r>
              <a:rPr lang="en-US" dirty="0" smtClean="0"/>
              <a:t>Should be located near the testing room</a:t>
            </a:r>
          </a:p>
          <a:p>
            <a:r>
              <a:rPr lang="en-US" dirty="0" smtClean="0"/>
              <a:t>Lockers</a:t>
            </a:r>
          </a:p>
          <a:p>
            <a:pPr lvl="1"/>
            <a:r>
              <a:rPr lang="en-US" dirty="0" smtClean="0"/>
              <a:t>Candidates are no allowed to bring personal belongings inside the testing room.   Some comfort items are allowed</a:t>
            </a:r>
          </a:p>
          <a:p>
            <a:r>
              <a:rPr lang="en-US" dirty="0" smtClean="0"/>
              <a:t>Document &amp; equipment security</a:t>
            </a:r>
          </a:p>
          <a:p>
            <a:pPr lvl="1"/>
            <a:r>
              <a:rPr lang="en-US" dirty="0" smtClean="0"/>
              <a:t>Secure place to store log sheets, important documents, and small pieces of equipment</a:t>
            </a:r>
          </a:p>
          <a:p>
            <a:pPr lvl="1"/>
            <a:r>
              <a:rPr lang="en-US" dirty="0" smtClean="0"/>
              <a:t>All vendors have different requirements of items needed under lock and key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122050081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ollegeTheme-lightwbgnd">
  <a:themeElements>
    <a:clrScheme name="Mt SAC">
      <a:dk1>
        <a:srgbClr val="492F18"/>
      </a:dk1>
      <a:lt1>
        <a:srgbClr val="FFFFFF"/>
      </a:lt1>
      <a:dk2>
        <a:srgbClr val="3D3A48"/>
      </a:dk2>
      <a:lt2>
        <a:srgbClr val="ECE0C6"/>
      </a:lt2>
      <a:accent1>
        <a:srgbClr val="D9C495"/>
      </a:accent1>
      <a:accent2>
        <a:srgbClr val="A46645"/>
      </a:accent2>
      <a:accent3>
        <a:srgbClr val="D4A273"/>
      </a:accent3>
      <a:accent4>
        <a:srgbClr val="EBA939"/>
      </a:accent4>
      <a:accent5>
        <a:srgbClr val="E17B00"/>
      </a:accent5>
      <a:accent6>
        <a:srgbClr val="922410"/>
      </a:accent6>
      <a:hlink>
        <a:srgbClr val="91092D"/>
      </a:hlink>
      <a:folHlink>
        <a:srgbClr val="81031E"/>
      </a:folHlink>
    </a:clrScheme>
    <a:fontScheme name="Revolution">
      <a:majorFont>
        <a:latin typeface="Trebuchet MS"/>
        <a:ea typeface=""/>
        <a:cs typeface=""/>
        <a:font script="Jpan" typeface="ＭＳ ゴシック"/>
      </a:majorFont>
      <a:minorFont>
        <a:latin typeface="Trebuchet MS"/>
        <a:ea typeface=""/>
        <a:cs typeface=""/>
        <a:font script="Jpan" typeface="ＭＳ ゴシック"/>
      </a:minorFont>
    </a:fontScheme>
    <a:fmtScheme name="Revolution">
      <a: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0800000">
              <a:srgbClr val="808080">
                <a:alpha val="75000"/>
              </a:srgbClr>
            </a:innerShdw>
          </a:effectLst>
        </a:effectStyle>
        <a:effectStyle>
          <a:effectLst>
            <a:innerShdw blurRad="50800" dist="25400" dir="13500000">
              <a:srgbClr val="808080">
                <a:alpha val="75000"/>
              </a:srgbClr>
            </a:innerShdw>
            <a:outerShdw blurRad="63500" dist="50800" dir="5400000" algn="br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1400000"/>
            </a:lightRig>
          </a:scene3d>
          <a:sp3d contourW="12700" prstMaterial="softmetal">
            <a:bevelT w="63500" h="254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CollegeTheme-lightwbgnd</Template>
  <TotalTime>2774</TotalTime>
  <Words>796</Words>
  <Application>Microsoft Office PowerPoint</Application>
  <PresentationFormat>On-screen Show (4:3)</PresentationFormat>
  <Paragraphs>156</Paragraphs>
  <Slides>29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5" baseType="lpstr">
      <vt:lpstr>Arial</vt:lpstr>
      <vt:lpstr>Book Antiqua</vt:lpstr>
      <vt:lpstr>Calibri</vt:lpstr>
      <vt:lpstr>Trebuchet MS</vt:lpstr>
      <vt:lpstr>Wingdings 2</vt:lpstr>
      <vt:lpstr>CollegeTheme-lightwbgnd</vt:lpstr>
      <vt:lpstr>Mt. San Antonio College</vt:lpstr>
      <vt:lpstr>      Welcome   Adding Test Proctoring Services to Your Community Ed. Programs  Paulo Madrigal pmadrigal@mtsac.edu (909) 274-5234</vt:lpstr>
      <vt:lpstr>Why a Fee Testing Center?</vt:lpstr>
      <vt:lpstr>First Year Stats</vt:lpstr>
      <vt:lpstr>First Year Stats</vt:lpstr>
      <vt:lpstr>Our Planning Check List</vt:lpstr>
      <vt:lpstr>Research &amp; Evaluation</vt:lpstr>
      <vt:lpstr>Facility Planning</vt:lpstr>
      <vt:lpstr>Facility Planning</vt:lpstr>
      <vt:lpstr>Vendor Agreements</vt:lpstr>
      <vt:lpstr>Staffing</vt:lpstr>
      <vt:lpstr>Staffing</vt:lpstr>
      <vt:lpstr>Training and Certification</vt:lpstr>
      <vt:lpstr>Equipment</vt:lpstr>
      <vt:lpstr>Daily Operations</vt:lpstr>
      <vt:lpstr>Daily Operations</vt:lpstr>
      <vt:lpstr>Tests by Vendor</vt:lpstr>
      <vt:lpstr>Useful Websites</vt:lpstr>
      <vt:lpstr>Now What???</vt:lpstr>
      <vt:lpstr>Some Fiscal Considerations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Questions?</vt:lpstr>
      <vt:lpstr>THANK YOU!  Paulo Madrigal Director, Community and Contract Education  pmadrigal@mtsac.edu  (909) 274-5234</vt:lpstr>
    </vt:vector>
  </TitlesOfParts>
  <Company>Mt. San Antonio College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Mt. SAC</dc:title>
  <dc:creator>Madrigal, Paulo</dc:creator>
  <cp:lastModifiedBy>MEYERING_ALICE</cp:lastModifiedBy>
  <cp:revision>208</cp:revision>
  <cp:lastPrinted>2015-01-07T22:59:34Z</cp:lastPrinted>
  <dcterms:created xsi:type="dcterms:W3CDTF">2012-05-04T15:59:27Z</dcterms:created>
  <dcterms:modified xsi:type="dcterms:W3CDTF">2019-02-20T17:30:12Z</dcterms:modified>
  <cp:contentStatus/>
</cp:coreProperties>
</file>