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57" r:id="rId3"/>
    <p:sldId id="289" r:id="rId4"/>
    <p:sldId id="290" r:id="rId5"/>
    <p:sldId id="288" r:id="rId6"/>
    <p:sldId id="280" r:id="rId7"/>
    <p:sldId id="273" r:id="rId8"/>
    <p:sldId id="285" r:id="rId9"/>
    <p:sldId id="291" r:id="rId10"/>
    <p:sldId id="292" r:id="rId11"/>
    <p:sldId id="293" r:id="rId12"/>
    <p:sldId id="294" r:id="rId13"/>
    <p:sldId id="295" r:id="rId14"/>
    <p:sldId id="298" r:id="rId15"/>
    <p:sldId id="286" r:id="rId16"/>
    <p:sldId id="296" r:id="rId17"/>
    <p:sldId id="297" r:id="rId18"/>
    <p:sldId id="264" r:id="rId19"/>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Geneva"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Geneva"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Geneva"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Geneva"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Geneva" pitchFamily="1" charset="-128"/>
        <a:cs typeface="+mn-cs"/>
      </a:defRPr>
    </a:lvl5pPr>
    <a:lvl6pPr marL="2286000" algn="l" defTabSz="914400" rtl="0" eaLnBrk="1" latinLnBrk="0" hangingPunct="1">
      <a:defRPr sz="2400" kern="1200">
        <a:solidFill>
          <a:schemeClr val="tx1"/>
        </a:solidFill>
        <a:latin typeface="Arial" charset="0"/>
        <a:ea typeface="Geneva" pitchFamily="1" charset="-128"/>
        <a:cs typeface="+mn-cs"/>
      </a:defRPr>
    </a:lvl6pPr>
    <a:lvl7pPr marL="2743200" algn="l" defTabSz="914400" rtl="0" eaLnBrk="1" latinLnBrk="0" hangingPunct="1">
      <a:defRPr sz="2400" kern="1200">
        <a:solidFill>
          <a:schemeClr val="tx1"/>
        </a:solidFill>
        <a:latin typeface="Arial" charset="0"/>
        <a:ea typeface="Geneva" pitchFamily="1" charset="-128"/>
        <a:cs typeface="+mn-cs"/>
      </a:defRPr>
    </a:lvl7pPr>
    <a:lvl8pPr marL="3200400" algn="l" defTabSz="914400" rtl="0" eaLnBrk="1" latinLnBrk="0" hangingPunct="1">
      <a:defRPr sz="2400" kern="1200">
        <a:solidFill>
          <a:schemeClr val="tx1"/>
        </a:solidFill>
        <a:latin typeface="Arial" charset="0"/>
        <a:ea typeface="Geneva" pitchFamily="1" charset="-128"/>
        <a:cs typeface="+mn-cs"/>
      </a:defRPr>
    </a:lvl8pPr>
    <a:lvl9pPr marL="3657600" algn="l" defTabSz="914400" rtl="0" eaLnBrk="1" latinLnBrk="0" hangingPunct="1">
      <a:defRPr sz="2400" kern="1200">
        <a:solidFill>
          <a:schemeClr val="tx1"/>
        </a:solidFill>
        <a:latin typeface="Arial" charset="0"/>
        <a:ea typeface="Geneva"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5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4660" autoAdjust="0"/>
  </p:normalViewPr>
  <p:slideViewPr>
    <p:cSldViewPr>
      <p:cViewPr>
        <p:scale>
          <a:sx n="100" d="100"/>
          <a:sy n="100" d="100"/>
        </p:scale>
        <p:origin x="-186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7840"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sz="quarter" idx="1"/>
          </p:nvPr>
        </p:nvSpPr>
        <p:spPr bwMode="auto">
          <a:xfrm>
            <a:off x="3972560" y="0"/>
            <a:ext cx="3037840"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8196" name="Rectangle 4"/>
          <p:cNvSpPr>
            <a:spLocks noGrp="1" noChangeArrowheads="1"/>
          </p:cNvSpPr>
          <p:nvPr>
            <p:ph type="ftr" sz="quarter" idx="2"/>
          </p:nvPr>
        </p:nvSpPr>
        <p:spPr bwMode="auto">
          <a:xfrm>
            <a:off x="0" y="8831580"/>
            <a:ext cx="3037840"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8197" name="Rectangle 5"/>
          <p:cNvSpPr>
            <a:spLocks noGrp="1" noChangeArrowheads="1"/>
          </p:cNvSpPr>
          <p:nvPr>
            <p:ph type="sldNum" sz="quarter" idx="3"/>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b" anchorCtr="0" compatLnSpc="1">
            <a:prstTxWarp prst="textNoShape">
              <a:avLst/>
            </a:prstTxWarp>
          </a:bodyPr>
          <a:lstStyle>
            <a:lvl1pPr algn="r">
              <a:defRPr sz="1200"/>
            </a:lvl1pPr>
          </a:lstStyle>
          <a:p>
            <a:fld id="{E3844413-1B52-444D-B1D4-77DDBF8A066F}" type="slidenum">
              <a:rPr lang="en-US"/>
              <a:pPr/>
              <a:t>‹#›</a:t>
            </a:fld>
            <a:endParaRPr lang="en-US"/>
          </a:p>
        </p:txBody>
      </p:sp>
    </p:spTree>
    <p:extLst>
      <p:ext uri="{BB962C8B-B14F-4D97-AF65-F5344CB8AC3E}">
        <p14:creationId xmlns:p14="http://schemas.microsoft.com/office/powerpoint/2010/main" val="1727997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7840"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972560" y="0"/>
            <a:ext cx="3037840"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34720" y="4415790"/>
            <a:ext cx="5140960" cy="41833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831580"/>
            <a:ext cx="3037840"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b" anchorCtr="0" compatLnSpc="1">
            <a:prstTxWarp prst="textNoShape">
              <a:avLst/>
            </a:prstTxWarp>
          </a:bodyPr>
          <a:lstStyle>
            <a:lvl1pPr algn="r">
              <a:defRPr sz="1200"/>
            </a:lvl1pPr>
          </a:lstStyle>
          <a:p>
            <a:fld id="{8798B51B-404B-46FA-B12B-E674DCCBC260}" type="slidenum">
              <a:rPr lang="en-US"/>
              <a:pPr/>
              <a:t>‹#›</a:t>
            </a:fld>
            <a:endParaRPr lang="en-US"/>
          </a:p>
        </p:txBody>
      </p:sp>
    </p:spTree>
    <p:extLst>
      <p:ext uri="{BB962C8B-B14F-4D97-AF65-F5344CB8AC3E}">
        <p14:creationId xmlns:p14="http://schemas.microsoft.com/office/powerpoint/2010/main" val="393902375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Geneva" pitchFamily="1" charset="-128"/>
        <a:cs typeface="+mn-cs"/>
      </a:defRPr>
    </a:lvl1pPr>
    <a:lvl2pPr marL="457200" algn="l" rtl="0" fontAlgn="base">
      <a:spcBef>
        <a:spcPct val="30000"/>
      </a:spcBef>
      <a:spcAft>
        <a:spcPct val="0"/>
      </a:spcAft>
      <a:defRPr sz="1200" kern="1200">
        <a:solidFill>
          <a:schemeClr val="tx1"/>
        </a:solidFill>
        <a:latin typeface="Arial" charset="0"/>
        <a:ea typeface="Geneva" pitchFamily="1" charset="-128"/>
        <a:cs typeface="+mn-cs"/>
      </a:defRPr>
    </a:lvl2pPr>
    <a:lvl3pPr marL="914400" algn="l" rtl="0" fontAlgn="base">
      <a:spcBef>
        <a:spcPct val="30000"/>
      </a:spcBef>
      <a:spcAft>
        <a:spcPct val="0"/>
      </a:spcAft>
      <a:defRPr sz="1200" kern="1200">
        <a:solidFill>
          <a:schemeClr val="tx1"/>
        </a:solidFill>
        <a:latin typeface="Arial" charset="0"/>
        <a:ea typeface="Geneva" pitchFamily="1" charset="-128"/>
        <a:cs typeface="+mn-cs"/>
      </a:defRPr>
    </a:lvl3pPr>
    <a:lvl4pPr marL="1371600" algn="l" rtl="0" fontAlgn="base">
      <a:spcBef>
        <a:spcPct val="30000"/>
      </a:spcBef>
      <a:spcAft>
        <a:spcPct val="0"/>
      </a:spcAft>
      <a:defRPr sz="1200" kern="1200">
        <a:solidFill>
          <a:schemeClr val="tx1"/>
        </a:solidFill>
        <a:latin typeface="Arial" charset="0"/>
        <a:ea typeface="Geneva" pitchFamily="1" charset="-128"/>
        <a:cs typeface="+mn-cs"/>
      </a:defRPr>
    </a:lvl4pPr>
    <a:lvl5pPr marL="1828800" algn="l" rtl="0" fontAlgn="base">
      <a:spcBef>
        <a:spcPct val="30000"/>
      </a:spcBef>
      <a:spcAft>
        <a:spcPct val="0"/>
      </a:spcAft>
      <a:defRPr sz="1200" kern="1200">
        <a:solidFill>
          <a:schemeClr val="tx1"/>
        </a:solidFill>
        <a:latin typeface="Arial" charset="0"/>
        <a:ea typeface="Geneva"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107" name="Picture 11" descr="NOS26_FA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876425"/>
            <a:ext cx="9145588" cy="4981575"/>
          </a:xfrm>
          <a:prstGeom prst="rect">
            <a:avLst/>
          </a:prstGeom>
          <a:noFill/>
          <a:extLst>
            <a:ext uri="{909E8E84-426E-40DD-AFC4-6F175D3DCCD1}">
              <a14:hiddenFill xmlns:a14="http://schemas.microsoft.com/office/drawing/2010/main">
                <a:solidFill>
                  <a:srgbClr val="FFFFFF"/>
                </a:solidFill>
              </a14:hiddenFill>
            </a:ext>
          </a:extLst>
        </p:spPr>
      </p:pic>
      <p:sp>
        <p:nvSpPr>
          <p:cNvPr id="4099" name="Rectangle 3"/>
          <p:cNvSpPr>
            <a:spLocks noGrp="1" noChangeArrowheads="1"/>
          </p:cNvSpPr>
          <p:nvPr>
            <p:ph type="ctrTitle"/>
          </p:nvPr>
        </p:nvSpPr>
        <p:spPr>
          <a:xfrm>
            <a:off x="4038600" y="1752600"/>
            <a:ext cx="4724400" cy="685800"/>
          </a:xfrm>
        </p:spPr>
        <p:txBody>
          <a:bodyPr/>
          <a:lstStyle>
            <a:lvl1pPr>
              <a:defRPr sz="3200">
                <a:solidFill>
                  <a:schemeClr val="tx1"/>
                </a:solidFill>
              </a:defRPr>
            </a:lvl1pPr>
          </a:lstStyle>
          <a:p>
            <a:pPr lvl="0"/>
            <a:r>
              <a:rPr lang="en-US" noProof="0" smtClean="0"/>
              <a:t>Click to edit Master title style</a:t>
            </a:r>
          </a:p>
        </p:txBody>
      </p:sp>
      <p:sp>
        <p:nvSpPr>
          <p:cNvPr id="4100" name="Rectangle 4"/>
          <p:cNvSpPr>
            <a:spLocks noGrp="1" noChangeArrowheads="1"/>
          </p:cNvSpPr>
          <p:nvPr>
            <p:ph type="subTitle" idx="1"/>
          </p:nvPr>
        </p:nvSpPr>
        <p:spPr>
          <a:xfrm>
            <a:off x="4038600" y="2743200"/>
            <a:ext cx="4724400" cy="1219200"/>
          </a:xfrm>
        </p:spPr>
        <p:txBody>
          <a:bodyPr/>
          <a:lstStyle>
            <a:lvl1pPr marL="0" indent="0">
              <a:buFont typeface="Wingdings" pitchFamily="2" charset="2"/>
              <a:buNone/>
              <a:defRPr sz="2200">
                <a:solidFill>
                  <a:srgbClr val="008542"/>
                </a:solidFill>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C425EA82-2C83-4D9E-A21E-988953D7583F}" type="slidenum">
              <a:rPr lang="en-US"/>
              <a:pPr/>
              <a:t>‹#›</a:t>
            </a:fld>
            <a:endParaRPr lang="en-US"/>
          </a:p>
        </p:txBody>
      </p:sp>
    </p:spTree>
    <p:extLst>
      <p:ext uri="{BB962C8B-B14F-4D97-AF65-F5344CB8AC3E}">
        <p14:creationId xmlns:p14="http://schemas.microsoft.com/office/powerpoint/2010/main" val="139724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38900" y="533400"/>
            <a:ext cx="1943100" cy="5381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533400"/>
            <a:ext cx="5676900" cy="5381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C5A1B431-C388-4AED-9F09-68ED0BF09771}" type="slidenum">
              <a:rPr lang="en-US"/>
              <a:pPr/>
              <a:t>‹#›</a:t>
            </a:fld>
            <a:endParaRPr lang="en-US"/>
          </a:p>
        </p:txBody>
      </p:sp>
    </p:spTree>
    <p:extLst>
      <p:ext uri="{BB962C8B-B14F-4D97-AF65-F5344CB8AC3E}">
        <p14:creationId xmlns:p14="http://schemas.microsoft.com/office/powerpoint/2010/main" val="720355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3225BBDA-342D-4796-8E18-33E66DB230B9}" type="slidenum">
              <a:rPr lang="en-US"/>
              <a:pPr/>
              <a:t>‹#›</a:t>
            </a:fld>
            <a:endParaRPr lang="en-US"/>
          </a:p>
        </p:txBody>
      </p:sp>
    </p:spTree>
    <p:extLst>
      <p:ext uri="{BB962C8B-B14F-4D97-AF65-F5344CB8AC3E}">
        <p14:creationId xmlns:p14="http://schemas.microsoft.com/office/powerpoint/2010/main" val="867426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AC1535C9-3872-45A2-99CC-4F2D763FBC25}" type="slidenum">
              <a:rPr lang="en-US"/>
              <a:pPr/>
              <a:t>‹#›</a:t>
            </a:fld>
            <a:endParaRPr lang="en-US"/>
          </a:p>
        </p:txBody>
      </p:sp>
    </p:spTree>
    <p:extLst>
      <p:ext uri="{BB962C8B-B14F-4D97-AF65-F5344CB8AC3E}">
        <p14:creationId xmlns:p14="http://schemas.microsoft.com/office/powerpoint/2010/main" val="3140923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80022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80022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645F0A8B-9424-4540-9987-502EFBD0143E}" type="slidenum">
              <a:rPr lang="en-US"/>
              <a:pPr/>
              <a:t>‹#›</a:t>
            </a:fld>
            <a:endParaRPr lang="en-US"/>
          </a:p>
        </p:txBody>
      </p:sp>
    </p:spTree>
    <p:extLst>
      <p:ext uri="{BB962C8B-B14F-4D97-AF65-F5344CB8AC3E}">
        <p14:creationId xmlns:p14="http://schemas.microsoft.com/office/powerpoint/2010/main" val="1113481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11F08A96-84EB-411F-88DE-B84A9E291F67}" type="slidenum">
              <a:rPr lang="en-US"/>
              <a:pPr/>
              <a:t>‹#›</a:t>
            </a:fld>
            <a:endParaRPr lang="en-US"/>
          </a:p>
        </p:txBody>
      </p:sp>
    </p:spTree>
    <p:extLst>
      <p:ext uri="{BB962C8B-B14F-4D97-AF65-F5344CB8AC3E}">
        <p14:creationId xmlns:p14="http://schemas.microsoft.com/office/powerpoint/2010/main" val="1245563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DB4D8C9A-9F4F-4B56-8E1E-DBF1AD5FB076}" type="slidenum">
              <a:rPr lang="en-US"/>
              <a:pPr/>
              <a:t>‹#›</a:t>
            </a:fld>
            <a:endParaRPr lang="en-US"/>
          </a:p>
        </p:txBody>
      </p:sp>
    </p:spTree>
    <p:extLst>
      <p:ext uri="{BB962C8B-B14F-4D97-AF65-F5344CB8AC3E}">
        <p14:creationId xmlns:p14="http://schemas.microsoft.com/office/powerpoint/2010/main" val="3435064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D7D950EA-4D49-4ECA-8ABE-030BBCFD389D}" type="slidenum">
              <a:rPr lang="en-US"/>
              <a:pPr/>
              <a:t>‹#›</a:t>
            </a:fld>
            <a:endParaRPr lang="en-US"/>
          </a:p>
        </p:txBody>
      </p:sp>
    </p:spTree>
    <p:extLst>
      <p:ext uri="{BB962C8B-B14F-4D97-AF65-F5344CB8AC3E}">
        <p14:creationId xmlns:p14="http://schemas.microsoft.com/office/powerpoint/2010/main" val="3560312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86F95DFE-163B-4518-82EF-396F268F000C}" type="slidenum">
              <a:rPr lang="en-US"/>
              <a:pPr/>
              <a:t>‹#›</a:t>
            </a:fld>
            <a:endParaRPr lang="en-US"/>
          </a:p>
        </p:txBody>
      </p:sp>
    </p:spTree>
    <p:extLst>
      <p:ext uri="{BB962C8B-B14F-4D97-AF65-F5344CB8AC3E}">
        <p14:creationId xmlns:p14="http://schemas.microsoft.com/office/powerpoint/2010/main" val="3344950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AD93E11E-9263-4DEA-B33A-460D6D4999B3}" type="slidenum">
              <a:rPr lang="en-US"/>
              <a:pPr/>
              <a:t>‹#›</a:t>
            </a:fld>
            <a:endParaRPr lang="en-US"/>
          </a:p>
        </p:txBody>
      </p:sp>
    </p:spTree>
    <p:extLst>
      <p:ext uri="{BB962C8B-B14F-4D97-AF65-F5344CB8AC3E}">
        <p14:creationId xmlns:p14="http://schemas.microsoft.com/office/powerpoint/2010/main" val="1747916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7" name="Picture 13" descr="NOS26_FA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609600" y="5334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1800225"/>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534400" y="6556375"/>
            <a:ext cx="457200" cy="301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100">
                <a:solidFill>
                  <a:schemeClr val="bg1"/>
                </a:solidFill>
              </a:defRPr>
            </a:lvl1pPr>
          </a:lstStyle>
          <a:p>
            <a:fld id="{C22812AD-8C7B-4ACD-8A2A-907CCC58439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fontAlgn="base" hangingPunct="1">
        <a:spcBef>
          <a:spcPct val="0"/>
        </a:spcBef>
        <a:spcAft>
          <a:spcPct val="0"/>
        </a:spcAft>
        <a:defRPr sz="4400">
          <a:solidFill>
            <a:srgbClr val="008542"/>
          </a:solidFill>
          <a:latin typeface="+mj-lt"/>
          <a:ea typeface="+mj-ea"/>
          <a:cs typeface="+mj-cs"/>
        </a:defRPr>
      </a:lvl1pPr>
      <a:lvl2pPr algn="l" rtl="0" eaLnBrk="1" fontAlgn="base" hangingPunct="1">
        <a:spcBef>
          <a:spcPct val="0"/>
        </a:spcBef>
        <a:spcAft>
          <a:spcPct val="0"/>
        </a:spcAft>
        <a:defRPr sz="4400">
          <a:solidFill>
            <a:srgbClr val="008542"/>
          </a:solidFill>
          <a:latin typeface="Arial" charset="0"/>
          <a:ea typeface="Geneva" pitchFamily="1" charset="-128"/>
        </a:defRPr>
      </a:lvl2pPr>
      <a:lvl3pPr algn="l" rtl="0" eaLnBrk="1" fontAlgn="base" hangingPunct="1">
        <a:spcBef>
          <a:spcPct val="0"/>
        </a:spcBef>
        <a:spcAft>
          <a:spcPct val="0"/>
        </a:spcAft>
        <a:defRPr sz="4400">
          <a:solidFill>
            <a:srgbClr val="008542"/>
          </a:solidFill>
          <a:latin typeface="Arial" charset="0"/>
          <a:ea typeface="Geneva" pitchFamily="1" charset="-128"/>
        </a:defRPr>
      </a:lvl3pPr>
      <a:lvl4pPr algn="l" rtl="0" eaLnBrk="1" fontAlgn="base" hangingPunct="1">
        <a:spcBef>
          <a:spcPct val="0"/>
        </a:spcBef>
        <a:spcAft>
          <a:spcPct val="0"/>
        </a:spcAft>
        <a:defRPr sz="4400">
          <a:solidFill>
            <a:srgbClr val="008542"/>
          </a:solidFill>
          <a:latin typeface="Arial" charset="0"/>
          <a:ea typeface="Geneva" pitchFamily="1" charset="-128"/>
        </a:defRPr>
      </a:lvl4pPr>
      <a:lvl5pPr algn="l" rtl="0" eaLnBrk="1" fontAlgn="base" hangingPunct="1">
        <a:spcBef>
          <a:spcPct val="0"/>
        </a:spcBef>
        <a:spcAft>
          <a:spcPct val="0"/>
        </a:spcAft>
        <a:defRPr sz="4400">
          <a:solidFill>
            <a:srgbClr val="008542"/>
          </a:solidFill>
          <a:latin typeface="Arial" charset="0"/>
          <a:ea typeface="Geneva" pitchFamily="1" charset="-128"/>
        </a:defRPr>
      </a:lvl5pPr>
      <a:lvl6pPr marL="457200" algn="l" rtl="0" eaLnBrk="1" fontAlgn="base" hangingPunct="1">
        <a:spcBef>
          <a:spcPct val="0"/>
        </a:spcBef>
        <a:spcAft>
          <a:spcPct val="0"/>
        </a:spcAft>
        <a:defRPr sz="4400">
          <a:solidFill>
            <a:srgbClr val="008542"/>
          </a:solidFill>
          <a:latin typeface="Arial" charset="0"/>
          <a:ea typeface="Geneva" pitchFamily="1" charset="-128"/>
        </a:defRPr>
      </a:lvl6pPr>
      <a:lvl7pPr marL="914400" algn="l" rtl="0" eaLnBrk="1" fontAlgn="base" hangingPunct="1">
        <a:spcBef>
          <a:spcPct val="0"/>
        </a:spcBef>
        <a:spcAft>
          <a:spcPct val="0"/>
        </a:spcAft>
        <a:defRPr sz="4400">
          <a:solidFill>
            <a:srgbClr val="008542"/>
          </a:solidFill>
          <a:latin typeface="Arial" charset="0"/>
          <a:ea typeface="Geneva" pitchFamily="1" charset="-128"/>
        </a:defRPr>
      </a:lvl7pPr>
      <a:lvl8pPr marL="1371600" algn="l" rtl="0" eaLnBrk="1" fontAlgn="base" hangingPunct="1">
        <a:spcBef>
          <a:spcPct val="0"/>
        </a:spcBef>
        <a:spcAft>
          <a:spcPct val="0"/>
        </a:spcAft>
        <a:defRPr sz="4400">
          <a:solidFill>
            <a:srgbClr val="008542"/>
          </a:solidFill>
          <a:latin typeface="Arial" charset="0"/>
          <a:ea typeface="Geneva" pitchFamily="1" charset="-128"/>
        </a:defRPr>
      </a:lvl8pPr>
      <a:lvl9pPr marL="1828800" algn="l" rtl="0" eaLnBrk="1" fontAlgn="base" hangingPunct="1">
        <a:spcBef>
          <a:spcPct val="0"/>
        </a:spcBef>
        <a:spcAft>
          <a:spcPct val="0"/>
        </a:spcAft>
        <a:defRPr sz="4400">
          <a:solidFill>
            <a:srgbClr val="008542"/>
          </a:solidFill>
          <a:latin typeface="Arial" charset="0"/>
          <a:ea typeface="Geneva" pitchFamily="1" charset="-128"/>
        </a:defRPr>
      </a:lvl9pPr>
    </p:titleStyle>
    <p:bodyStyle>
      <a:lvl1pPr marL="238125" indent="-238125" algn="l" rtl="0" eaLnBrk="1" fontAlgn="base" hangingPunct="1">
        <a:spcBef>
          <a:spcPct val="20000"/>
        </a:spcBef>
        <a:spcAft>
          <a:spcPct val="0"/>
        </a:spcAft>
        <a:buClr>
          <a:srgbClr val="008542"/>
        </a:buClr>
        <a:buFont typeface="Wingdings" pitchFamily="2" charset="2"/>
        <a:buChar char="§"/>
        <a:defRPr sz="3200">
          <a:solidFill>
            <a:schemeClr val="tx1"/>
          </a:solidFill>
          <a:latin typeface="+mn-lt"/>
          <a:ea typeface="+mn-ea"/>
          <a:cs typeface="+mn-cs"/>
        </a:defRPr>
      </a:lvl1pPr>
      <a:lvl2pPr marL="695325" indent="-238125" algn="l" rtl="0" eaLnBrk="1" fontAlgn="base" hangingPunct="1">
        <a:spcBef>
          <a:spcPct val="20000"/>
        </a:spcBef>
        <a:spcAft>
          <a:spcPct val="0"/>
        </a:spcAft>
        <a:buClr>
          <a:srgbClr val="008542"/>
        </a:buClr>
        <a:buFont typeface="Arial" charset="0"/>
        <a:buChar char="–"/>
        <a:defRPr sz="2800">
          <a:solidFill>
            <a:schemeClr val="tx1"/>
          </a:solidFill>
          <a:latin typeface="+mn-lt"/>
          <a:ea typeface="+mn-ea"/>
        </a:defRPr>
      </a:lvl2pPr>
      <a:lvl3pPr marL="1152525" indent="-238125" algn="l" rtl="0" eaLnBrk="1" fontAlgn="base" hangingPunct="1">
        <a:spcBef>
          <a:spcPct val="20000"/>
        </a:spcBef>
        <a:spcAft>
          <a:spcPct val="0"/>
        </a:spcAft>
        <a:buClr>
          <a:schemeClr val="tx1"/>
        </a:buClr>
        <a:buFont typeface="Arial Unicode MS" pitchFamily="34" charset="-128"/>
        <a:buChar char="•"/>
        <a:defRPr sz="2400">
          <a:solidFill>
            <a:schemeClr val="tx1"/>
          </a:solidFill>
          <a:latin typeface="+mn-lt"/>
          <a:ea typeface="+mn-ea"/>
        </a:defRPr>
      </a:lvl3pPr>
      <a:lvl4pPr marL="1609725" indent="-238125" algn="l" rtl="0" eaLnBrk="1" fontAlgn="base" hangingPunct="1">
        <a:spcBef>
          <a:spcPct val="20000"/>
        </a:spcBef>
        <a:spcAft>
          <a:spcPct val="0"/>
        </a:spcAft>
        <a:buClr>
          <a:schemeClr val="tx1"/>
        </a:buClr>
        <a:buFont typeface="Arial Unicode MS" pitchFamily="34" charset="-128"/>
        <a:buChar char="–"/>
        <a:defRPr sz="2000">
          <a:solidFill>
            <a:schemeClr val="tx1"/>
          </a:solidFill>
          <a:latin typeface="+mn-lt"/>
          <a:ea typeface="+mn-ea"/>
        </a:defRPr>
      </a:lvl4pPr>
      <a:lvl5pPr marL="2066925" indent="-238125" algn="l" rtl="0" eaLnBrk="1" fontAlgn="base" hangingPunct="1">
        <a:spcBef>
          <a:spcPct val="20000"/>
        </a:spcBef>
        <a:spcAft>
          <a:spcPct val="0"/>
        </a:spcAft>
        <a:buClr>
          <a:schemeClr val="tx1"/>
        </a:buClr>
        <a:buFont typeface="Arial" charset="0"/>
        <a:buChar char="»"/>
        <a:defRPr>
          <a:solidFill>
            <a:schemeClr val="tx1"/>
          </a:solidFill>
          <a:latin typeface="+mn-lt"/>
          <a:ea typeface="+mn-ea"/>
        </a:defRPr>
      </a:lvl5pPr>
      <a:lvl6pPr marL="2524125" indent="-238125" algn="l" rtl="0" eaLnBrk="1" fontAlgn="base" hangingPunct="1">
        <a:spcBef>
          <a:spcPct val="20000"/>
        </a:spcBef>
        <a:spcAft>
          <a:spcPct val="0"/>
        </a:spcAft>
        <a:buClr>
          <a:schemeClr val="tx1"/>
        </a:buClr>
        <a:buFont typeface="Arial" charset="0"/>
        <a:buChar char="»"/>
        <a:defRPr>
          <a:solidFill>
            <a:schemeClr val="tx1"/>
          </a:solidFill>
          <a:latin typeface="+mn-lt"/>
          <a:ea typeface="+mn-ea"/>
        </a:defRPr>
      </a:lvl6pPr>
      <a:lvl7pPr marL="2981325" indent="-238125" algn="l" rtl="0" eaLnBrk="1" fontAlgn="base" hangingPunct="1">
        <a:spcBef>
          <a:spcPct val="20000"/>
        </a:spcBef>
        <a:spcAft>
          <a:spcPct val="0"/>
        </a:spcAft>
        <a:buClr>
          <a:schemeClr val="tx1"/>
        </a:buClr>
        <a:buFont typeface="Arial" charset="0"/>
        <a:buChar char="»"/>
        <a:defRPr>
          <a:solidFill>
            <a:schemeClr val="tx1"/>
          </a:solidFill>
          <a:latin typeface="+mn-lt"/>
          <a:ea typeface="+mn-ea"/>
        </a:defRPr>
      </a:lvl7pPr>
      <a:lvl8pPr marL="3438525" indent="-238125" algn="l" rtl="0" eaLnBrk="1" fontAlgn="base" hangingPunct="1">
        <a:spcBef>
          <a:spcPct val="20000"/>
        </a:spcBef>
        <a:spcAft>
          <a:spcPct val="0"/>
        </a:spcAft>
        <a:buClr>
          <a:schemeClr val="tx1"/>
        </a:buClr>
        <a:buFont typeface="Arial" charset="0"/>
        <a:buChar char="»"/>
        <a:defRPr>
          <a:solidFill>
            <a:schemeClr val="tx1"/>
          </a:solidFill>
          <a:latin typeface="+mn-lt"/>
          <a:ea typeface="+mn-ea"/>
        </a:defRPr>
      </a:lvl8pPr>
      <a:lvl9pPr marL="3895725" indent="-238125" algn="l" rtl="0" eaLnBrk="1" fontAlgn="base" hangingPunct="1">
        <a:spcBef>
          <a:spcPct val="20000"/>
        </a:spcBef>
        <a:spcAft>
          <a:spcPct val="0"/>
        </a:spcAft>
        <a:buClr>
          <a:schemeClr val="tx1"/>
        </a:buClr>
        <a:buFont typeface="Arial" charset="0"/>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Asetoudeh@nossaman.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ChangeArrowheads="1"/>
          </p:cNvSpPr>
          <p:nvPr/>
        </p:nvSpPr>
        <p:spPr bwMode="auto">
          <a:xfrm>
            <a:off x="228600" y="2743200"/>
            <a:ext cx="3454400" cy="60960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chemeClr val="tx1"/>
                </a:solidFill>
                <a:latin typeface="Arial" charset="0"/>
                <a:ea typeface="Geneva" pitchFamily="1" charset="-128"/>
              </a:defRPr>
            </a:lvl1pPr>
            <a:lvl2pPr marL="742950" indent="-285750">
              <a:defRPr sz="2400">
                <a:solidFill>
                  <a:schemeClr val="tx1"/>
                </a:solidFill>
                <a:latin typeface="Arial" charset="0"/>
                <a:ea typeface="Geneva" pitchFamily="1" charset="-128"/>
              </a:defRPr>
            </a:lvl2pPr>
            <a:lvl3pPr marL="1143000" indent="-228600">
              <a:defRPr sz="2400">
                <a:solidFill>
                  <a:schemeClr val="tx1"/>
                </a:solidFill>
                <a:latin typeface="Arial" charset="0"/>
                <a:ea typeface="Geneva" pitchFamily="1" charset="-128"/>
              </a:defRPr>
            </a:lvl3pPr>
            <a:lvl4pPr marL="1600200" indent="-228600">
              <a:defRPr sz="2400">
                <a:solidFill>
                  <a:schemeClr val="tx1"/>
                </a:solidFill>
                <a:latin typeface="Arial" charset="0"/>
                <a:ea typeface="Geneva" pitchFamily="1" charset="-128"/>
              </a:defRPr>
            </a:lvl4pPr>
            <a:lvl5pPr marL="2057400" indent="-228600">
              <a:defRPr sz="2400">
                <a:solidFill>
                  <a:schemeClr val="tx1"/>
                </a:solidFill>
                <a:latin typeface="Arial" charset="0"/>
                <a:ea typeface="Geneva" pitchFamily="1" charset="-128"/>
              </a:defRPr>
            </a:lvl5pPr>
            <a:lvl6pPr marL="2514600" indent="-228600" eaLnBrk="0" fontAlgn="base" hangingPunct="0">
              <a:spcBef>
                <a:spcPct val="0"/>
              </a:spcBef>
              <a:spcAft>
                <a:spcPct val="0"/>
              </a:spcAft>
              <a:defRPr sz="2400">
                <a:solidFill>
                  <a:schemeClr val="tx1"/>
                </a:solidFill>
                <a:latin typeface="Arial" charset="0"/>
                <a:ea typeface="Geneva" pitchFamily="1" charset="-128"/>
              </a:defRPr>
            </a:lvl6pPr>
            <a:lvl7pPr marL="2971800" indent="-228600" eaLnBrk="0" fontAlgn="base" hangingPunct="0">
              <a:spcBef>
                <a:spcPct val="0"/>
              </a:spcBef>
              <a:spcAft>
                <a:spcPct val="0"/>
              </a:spcAft>
              <a:defRPr sz="2400">
                <a:solidFill>
                  <a:schemeClr val="tx1"/>
                </a:solidFill>
                <a:latin typeface="Arial" charset="0"/>
                <a:ea typeface="Geneva" pitchFamily="1" charset="-128"/>
              </a:defRPr>
            </a:lvl7pPr>
            <a:lvl8pPr marL="3429000" indent="-228600" eaLnBrk="0" fontAlgn="base" hangingPunct="0">
              <a:spcBef>
                <a:spcPct val="0"/>
              </a:spcBef>
              <a:spcAft>
                <a:spcPct val="0"/>
              </a:spcAft>
              <a:defRPr sz="2400">
                <a:solidFill>
                  <a:schemeClr val="tx1"/>
                </a:solidFill>
                <a:latin typeface="Arial" charset="0"/>
                <a:ea typeface="Geneva" pitchFamily="1" charset="-128"/>
              </a:defRPr>
            </a:lvl8pPr>
            <a:lvl9pPr marL="3886200" indent="-228600" eaLnBrk="0" fontAlgn="base" hangingPunct="0">
              <a:spcBef>
                <a:spcPct val="0"/>
              </a:spcBef>
              <a:spcAft>
                <a:spcPct val="0"/>
              </a:spcAft>
              <a:defRPr sz="2400">
                <a:solidFill>
                  <a:schemeClr val="tx1"/>
                </a:solidFill>
                <a:latin typeface="Arial" charset="0"/>
                <a:ea typeface="Geneva" pitchFamily="1" charset="-128"/>
              </a:defRPr>
            </a:lvl9pPr>
          </a:lstStyle>
          <a:p>
            <a:endParaRPr lang="en-US" altLang="en-US"/>
          </a:p>
        </p:txBody>
      </p:sp>
      <p:sp>
        <p:nvSpPr>
          <p:cNvPr id="4099" name="Rectangle 2"/>
          <p:cNvSpPr>
            <a:spLocks noGrp="1" noChangeArrowheads="1"/>
          </p:cNvSpPr>
          <p:nvPr>
            <p:ph type="ctrTitle"/>
          </p:nvPr>
        </p:nvSpPr>
        <p:spPr>
          <a:xfrm>
            <a:off x="4038600" y="1600200"/>
            <a:ext cx="4953000" cy="685800"/>
          </a:xfrm>
        </p:spPr>
        <p:txBody>
          <a:bodyPr/>
          <a:lstStyle/>
          <a:p>
            <a:r>
              <a:rPr lang="en-US" sz="2800" dirty="0" smtClean="0"/>
              <a:t>Association of Community and Continuing Education 2019 Annual Conference</a:t>
            </a:r>
            <a:endParaRPr lang="en-US" altLang="en-US" sz="2800" dirty="0" smtClean="0"/>
          </a:p>
        </p:txBody>
      </p:sp>
      <p:pic>
        <p:nvPicPr>
          <p:cNvPr id="4104"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599" y="2593846"/>
            <a:ext cx="3383280" cy="459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5"/>
          <p:cNvSpPr txBox="1">
            <a:spLocks noChangeArrowheads="1"/>
          </p:cNvSpPr>
          <p:nvPr/>
        </p:nvSpPr>
        <p:spPr bwMode="auto">
          <a:xfrm>
            <a:off x="4070131" y="3142484"/>
            <a:ext cx="2743200" cy="3627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a:spcBef>
                <a:spcPct val="50000"/>
              </a:spcBef>
            </a:pPr>
            <a:r>
              <a:rPr lang="en-US" sz="1400" b="1" dirty="0" smtClean="0">
                <a:solidFill>
                  <a:srgbClr val="008542"/>
                </a:solidFill>
              </a:rPr>
              <a:t>February 7, 2019</a:t>
            </a:r>
            <a:endParaRPr lang="en-US" sz="1400" b="1" dirty="0">
              <a:solidFill>
                <a:srgbClr val="008542"/>
              </a:solidFill>
            </a:endParaRPr>
          </a:p>
        </p:txBody>
      </p:sp>
      <p:sp>
        <p:nvSpPr>
          <p:cNvPr id="10" name="Text Box 6"/>
          <p:cNvSpPr txBox="1">
            <a:spLocks noChangeArrowheads="1"/>
          </p:cNvSpPr>
          <p:nvPr/>
        </p:nvSpPr>
        <p:spPr bwMode="auto">
          <a:xfrm>
            <a:off x="4070131" y="3422809"/>
            <a:ext cx="4724400" cy="11695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ts val="0"/>
              </a:spcBef>
            </a:pPr>
            <a:endParaRPr lang="en-US" sz="1400" b="1" i="1" dirty="0" smtClean="0"/>
          </a:p>
          <a:p>
            <a:pPr>
              <a:spcBef>
                <a:spcPts val="0"/>
              </a:spcBef>
            </a:pPr>
            <a:r>
              <a:rPr lang="en-US" sz="1400" b="1" i="1" dirty="0" smtClean="0"/>
              <a:t>Presented by:  </a:t>
            </a:r>
            <a:r>
              <a:rPr lang="en-US" sz="1400" b="1" dirty="0" smtClean="0"/>
              <a:t>Ashley Walker</a:t>
            </a:r>
            <a:r>
              <a:rPr lang="en-US" sz="1400" b="1" dirty="0"/>
              <a:t> </a:t>
            </a:r>
            <a:r>
              <a:rPr lang="en-US" sz="1400" b="1" dirty="0" smtClean="0"/>
              <a:t>&amp; Valentina Purtell</a:t>
            </a:r>
            <a:r>
              <a:rPr lang="en-US" sz="1400" b="1" dirty="0"/>
              <a:t>	</a:t>
            </a:r>
            <a:r>
              <a:rPr lang="en-US" sz="1400" b="1" dirty="0" smtClean="0"/>
              <a:t>	</a:t>
            </a:r>
          </a:p>
          <a:p>
            <a:pPr>
              <a:spcBef>
                <a:spcPts val="0"/>
              </a:spcBef>
            </a:pPr>
            <a:r>
              <a:rPr lang="en-US" sz="1400" b="1" i="1" dirty="0"/>
              <a:t>	</a:t>
            </a:r>
            <a:r>
              <a:rPr lang="en-US" sz="1400" b="1" i="1" dirty="0" smtClean="0"/>
              <a:t>	</a:t>
            </a:r>
          </a:p>
          <a:p>
            <a:pPr>
              <a:spcBef>
                <a:spcPts val="0"/>
              </a:spcBef>
            </a:pPr>
            <a:r>
              <a:rPr lang="en-US" sz="1400" b="1" i="1" dirty="0"/>
              <a:t>	</a:t>
            </a:r>
            <a:endParaRPr lang="en-US" sz="1600" b="1" i="1" dirty="0"/>
          </a:p>
        </p:txBody>
      </p:sp>
    </p:spTree>
    <p:extLst>
      <p:ext uri="{BB962C8B-B14F-4D97-AF65-F5344CB8AC3E}">
        <p14:creationId xmlns:p14="http://schemas.microsoft.com/office/powerpoint/2010/main" val="2428676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609600" y="1295400"/>
            <a:ext cx="7772400" cy="4724400"/>
          </a:xfrm>
        </p:spPr>
        <p:txBody>
          <a:bodyPr/>
          <a:lstStyle/>
          <a:p>
            <a:pPr marL="0" lvl="1" indent="0">
              <a:buNone/>
            </a:pPr>
            <a:endParaRPr lang="en-US" sz="1400" dirty="0"/>
          </a:p>
          <a:p>
            <a:endParaRPr lang="en-US" dirty="0"/>
          </a:p>
        </p:txBody>
      </p:sp>
      <p:sp>
        <p:nvSpPr>
          <p:cNvPr id="4" name="Title 3">
            <a:extLst>
              <a:ext uri="{FF2B5EF4-FFF2-40B4-BE49-F238E27FC236}">
                <a16:creationId xmlns="" xmlns:a16="http://schemas.microsoft.com/office/drawing/2014/main" id="{1B9314A6-0CD7-4C8C-A4AE-F2E655EF5615}"/>
              </a:ext>
            </a:extLst>
          </p:cNvPr>
          <p:cNvSpPr>
            <a:spLocks noGrp="1"/>
          </p:cNvSpPr>
          <p:nvPr>
            <p:ph type="title"/>
          </p:nvPr>
        </p:nvSpPr>
        <p:spPr>
          <a:xfrm>
            <a:off x="304800" y="533400"/>
            <a:ext cx="8686800" cy="1143000"/>
          </a:xfrm>
        </p:spPr>
        <p:txBody>
          <a:bodyPr/>
          <a:lstStyle/>
          <a:p>
            <a:pPr algn="ctr"/>
            <a:r>
              <a:rPr lang="en-US" sz="3600" b="1" dirty="0" smtClean="0"/>
              <a:t>Daily Census </a:t>
            </a:r>
            <a:endParaRPr lang="en-US" sz="3600" b="1" dirty="0"/>
          </a:p>
        </p:txBody>
      </p:sp>
      <p:sp>
        <p:nvSpPr>
          <p:cNvPr id="6" name="Content Placeholder 4">
            <a:extLst>
              <a:ext uri="{FF2B5EF4-FFF2-40B4-BE49-F238E27FC236}">
                <a16:creationId xmlns="" xmlns:a16="http://schemas.microsoft.com/office/drawing/2014/main" id="{D411E3E2-22B6-42D7-BD67-9C913B3F73C5}"/>
              </a:ext>
            </a:extLst>
          </p:cNvPr>
          <p:cNvSpPr>
            <a:spLocks noGrp="1"/>
          </p:cNvSpPr>
          <p:nvPr>
            <p:ph idx="1"/>
          </p:nvPr>
        </p:nvSpPr>
        <p:spPr>
          <a:xfrm>
            <a:off x="685800" y="1524000"/>
            <a:ext cx="7543800" cy="4351338"/>
          </a:xfrm>
        </p:spPr>
        <p:txBody>
          <a:bodyPr/>
          <a:lstStyle/>
          <a:p>
            <a:pPr marL="0" indent="0">
              <a:buNone/>
            </a:pPr>
            <a:r>
              <a:rPr lang="en-US" sz="2000" dirty="0"/>
              <a:t>(c) For credit courses scheduled to meet for five or more days and scheduled regularly with respect to the number of hours during each scheduled day, but </a:t>
            </a:r>
            <a:r>
              <a:rPr lang="en-US" sz="2000" u="sng" dirty="0"/>
              <a:t>not scheduled conterminously </a:t>
            </a:r>
            <a:r>
              <a:rPr lang="en-US" sz="2000" dirty="0"/>
              <a:t>with the college's primary term established pursuant to subdivision (b), </a:t>
            </a:r>
            <a:r>
              <a:rPr lang="en-US" sz="2000" u="sng" dirty="0"/>
              <a:t>or scheduled during the summer or other intersession</a:t>
            </a:r>
            <a:r>
              <a:rPr lang="en-US" sz="2000" dirty="0"/>
              <a:t>, the units of full-time equivalent student… shall be computed by multiplying the daily student contact hours of active enrollment as of the census days nearest to one fifth of the length of the course </a:t>
            </a:r>
            <a:r>
              <a:rPr lang="en-US" sz="2000" u="sng" dirty="0"/>
              <a:t>by the number of days</a:t>
            </a:r>
            <a:r>
              <a:rPr lang="en-US" sz="2000" dirty="0"/>
              <a:t> the course is scheduled to meet, and dividing by 525.</a:t>
            </a:r>
          </a:p>
          <a:p>
            <a:endParaRPr lang="en-US" dirty="0"/>
          </a:p>
        </p:txBody>
      </p:sp>
    </p:spTree>
    <p:extLst>
      <p:ext uri="{BB962C8B-B14F-4D97-AF65-F5344CB8AC3E}">
        <p14:creationId xmlns:p14="http://schemas.microsoft.com/office/powerpoint/2010/main" val="37662936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609600" y="1295400"/>
            <a:ext cx="7772400" cy="4724400"/>
          </a:xfrm>
        </p:spPr>
        <p:txBody>
          <a:bodyPr/>
          <a:lstStyle/>
          <a:p>
            <a:pPr marL="0" lvl="1" indent="0">
              <a:buNone/>
            </a:pPr>
            <a:endParaRPr lang="en-US" sz="1400" dirty="0"/>
          </a:p>
          <a:p>
            <a:endParaRPr lang="en-US" dirty="0"/>
          </a:p>
        </p:txBody>
      </p:sp>
      <p:sp>
        <p:nvSpPr>
          <p:cNvPr id="4" name="Title 3">
            <a:extLst>
              <a:ext uri="{FF2B5EF4-FFF2-40B4-BE49-F238E27FC236}">
                <a16:creationId xmlns="" xmlns:a16="http://schemas.microsoft.com/office/drawing/2014/main" id="{1B9314A6-0CD7-4C8C-A4AE-F2E655EF5615}"/>
              </a:ext>
            </a:extLst>
          </p:cNvPr>
          <p:cNvSpPr>
            <a:spLocks noGrp="1"/>
          </p:cNvSpPr>
          <p:nvPr>
            <p:ph type="title"/>
          </p:nvPr>
        </p:nvSpPr>
        <p:spPr>
          <a:xfrm>
            <a:off x="304800" y="533400"/>
            <a:ext cx="8686800" cy="1143000"/>
          </a:xfrm>
        </p:spPr>
        <p:txBody>
          <a:bodyPr/>
          <a:lstStyle/>
          <a:p>
            <a:pPr algn="ctr"/>
            <a:r>
              <a:rPr lang="en-US" sz="3600" b="1" dirty="0"/>
              <a:t>Alternative Attendance Accounting for Distance Education</a:t>
            </a:r>
          </a:p>
        </p:txBody>
      </p:sp>
      <p:sp>
        <p:nvSpPr>
          <p:cNvPr id="6" name="Content Placeholder 4">
            <a:extLst>
              <a:ext uri="{FF2B5EF4-FFF2-40B4-BE49-F238E27FC236}">
                <a16:creationId xmlns="" xmlns:a16="http://schemas.microsoft.com/office/drawing/2014/main" id="{D411E3E2-22B6-42D7-BD67-9C913B3F73C5}"/>
              </a:ext>
            </a:extLst>
          </p:cNvPr>
          <p:cNvSpPr>
            <a:spLocks noGrp="1"/>
          </p:cNvSpPr>
          <p:nvPr>
            <p:ph idx="1"/>
          </p:nvPr>
        </p:nvSpPr>
        <p:spPr>
          <a:xfrm>
            <a:off x="685800" y="1752600"/>
            <a:ext cx="7543800" cy="4351338"/>
          </a:xfrm>
        </p:spPr>
        <p:txBody>
          <a:bodyPr/>
          <a:lstStyle/>
          <a:p>
            <a:r>
              <a:rPr lang="en-US" sz="1800" dirty="0"/>
              <a:t>(1) For </a:t>
            </a:r>
            <a:r>
              <a:rPr lang="en-US" sz="1800" b="1" dirty="0"/>
              <a:t>credit courses… </a:t>
            </a:r>
            <a:r>
              <a:rPr lang="en-US" sz="1800" dirty="0"/>
              <a:t>the full-time equivalent student… shall be computed by multiplying the units of credit for which students are enrolled </a:t>
            </a:r>
            <a:r>
              <a:rPr lang="en-US" sz="1800" u="sng" dirty="0"/>
              <a:t>as of the census day prescribed in subdivision (b) or (c)</a:t>
            </a:r>
            <a:r>
              <a:rPr lang="en-US" sz="1800" dirty="0"/>
              <a:t>, as appropriate, for the primary term or intersession and duration for which the course is scheduled, by the term length multiplier as provided for in subdivision (b), and dividing by 525.</a:t>
            </a:r>
          </a:p>
          <a:p>
            <a:r>
              <a:rPr lang="en-US" sz="1800" dirty="0"/>
              <a:t>(2) For </a:t>
            </a:r>
            <a:r>
              <a:rPr lang="en-US" sz="1800" b="1" dirty="0"/>
              <a:t>noncredit course</a:t>
            </a:r>
            <a:r>
              <a:rPr lang="en-US" sz="1800" dirty="0"/>
              <a:t>s… full-time equivalent student.. shall be computed by:</a:t>
            </a:r>
          </a:p>
          <a:p>
            <a:r>
              <a:rPr lang="en-US" sz="1800" dirty="0"/>
              <a:t>(A) multiplying </a:t>
            </a:r>
            <a:r>
              <a:rPr lang="en-US" sz="1800" u="sng" dirty="0"/>
              <a:t>the average of the number of students </a:t>
            </a:r>
            <a:r>
              <a:rPr lang="en-US" sz="1800" dirty="0"/>
              <a:t>actively enrolled in the section as of </a:t>
            </a:r>
            <a:r>
              <a:rPr lang="en-US" sz="1800" u="sng" dirty="0"/>
              <a:t>each census date </a:t>
            </a:r>
            <a:r>
              <a:rPr lang="en-US" sz="1800" dirty="0"/>
              <a:t>(</a:t>
            </a:r>
            <a:r>
              <a:rPr lang="en-US" sz="1800" u="sng" dirty="0"/>
              <a:t>those dates nearest to one-fifth and three-fifths of the length of the course section</a:t>
            </a:r>
            <a:r>
              <a:rPr lang="en-US" sz="1800" dirty="0"/>
              <a:t>) by</a:t>
            </a:r>
          </a:p>
          <a:p>
            <a:r>
              <a:rPr lang="en-US" sz="1800" dirty="0"/>
              <a:t>(C) the primary term length multiplier of 17.5, and</a:t>
            </a:r>
          </a:p>
          <a:p>
            <a:r>
              <a:rPr lang="en-US" sz="1800" dirty="0"/>
              <a:t>(D) dividing by 525.</a:t>
            </a:r>
          </a:p>
          <a:p>
            <a:endParaRPr lang="en-US" dirty="0"/>
          </a:p>
        </p:txBody>
      </p:sp>
    </p:spTree>
    <p:extLst>
      <p:ext uri="{BB962C8B-B14F-4D97-AF65-F5344CB8AC3E}">
        <p14:creationId xmlns:p14="http://schemas.microsoft.com/office/powerpoint/2010/main" val="25853346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609600" y="1295400"/>
            <a:ext cx="7772400" cy="4724400"/>
          </a:xfrm>
        </p:spPr>
        <p:txBody>
          <a:bodyPr/>
          <a:lstStyle/>
          <a:p>
            <a:pPr marL="0" lvl="1" indent="0">
              <a:buNone/>
            </a:pPr>
            <a:endParaRPr lang="en-US" sz="1400" dirty="0"/>
          </a:p>
          <a:p>
            <a:endParaRPr lang="en-US" dirty="0"/>
          </a:p>
        </p:txBody>
      </p:sp>
      <p:sp>
        <p:nvSpPr>
          <p:cNvPr id="4" name="Title 3">
            <a:extLst>
              <a:ext uri="{FF2B5EF4-FFF2-40B4-BE49-F238E27FC236}">
                <a16:creationId xmlns="" xmlns:a16="http://schemas.microsoft.com/office/drawing/2014/main" id="{1B9314A6-0CD7-4C8C-A4AE-F2E655EF5615}"/>
              </a:ext>
            </a:extLst>
          </p:cNvPr>
          <p:cNvSpPr>
            <a:spLocks noGrp="1"/>
          </p:cNvSpPr>
          <p:nvPr>
            <p:ph type="title"/>
          </p:nvPr>
        </p:nvSpPr>
        <p:spPr>
          <a:xfrm>
            <a:off x="304800" y="533400"/>
            <a:ext cx="8686800" cy="1143000"/>
          </a:xfrm>
        </p:spPr>
        <p:txBody>
          <a:bodyPr/>
          <a:lstStyle/>
          <a:p>
            <a:pPr algn="ctr"/>
            <a:r>
              <a:rPr lang="en-US" sz="3600" b="1" dirty="0"/>
              <a:t>Special Admit Privileges for Noncredit Students</a:t>
            </a:r>
          </a:p>
        </p:txBody>
      </p:sp>
      <p:sp>
        <p:nvSpPr>
          <p:cNvPr id="6" name="Content Placeholder 4">
            <a:extLst>
              <a:ext uri="{FF2B5EF4-FFF2-40B4-BE49-F238E27FC236}">
                <a16:creationId xmlns="" xmlns:a16="http://schemas.microsoft.com/office/drawing/2014/main" id="{D411E3E2-22B6-42D7-BD67-9C913B3F73C5}"/>
              </a:ext>
            </a:extLst>
          </p:cNvPr>
          <p:cNvSpPr>
            <a:spLocks noGrp="1"/>
          </p:cNvSpPr>
          <p:nvPr>
            <p:ph idx="1"/>
          </p:nvPr>
        </p:nvSpPr>
        <p:spPr>
          <a:xfrm>
            <a:off x="685800" y="1752600"/>
            <a:ext cx="7543800" cy="4122738"/>
          </a:xfrm>
        </p:spPr>
        <p:txBody>
          <a:bodyPr/>
          <a:lstStyle/>
          <a:p>
            <a:r>
              <a:rPr lang="en-US" sz="2400" dirty="0"/>
              <a:t>Request to partner with CCAE, Edge and CCLC on establishing a pipeline of adult </a:t>
            </a:r>
            <a:r>
              <a:rPr lang="en-US" sz="2400" dirty="0" err="1"/>
              <a:t>ed</a:t>
            </a:r>
            <a:r>
              <a:rPr lang="en-US" sz="2400" dirty="0"/>
              <a:t>/noncredit students transitioning to credit programs</a:t>
            </a:r>
          </a:p>
          <a:p>
            <a:r>
              <a:rPr lang="en-US" sz="2400" dirty="0"/>
              <a:t>Limited eligibility to adult high school diploma students and those enrolled in high school equivalency courses</a:t>
            </a:r>
          </a:p>
          <a:p>
            <a:r>
              <a:rPr lang="en-US" sz="2400" dirty="0"/>
              <a:t>Addition of </a:t>
            </a:r>
            <a:r>
              <a:rPr lang="en-US" sz="2400" u="sng" dirty="0"/>
              <a:t>Special Admit </a:t>
            </a:r>
            <a:r>
              <a:rPr lang="en-US" sz="2400" dirty="0"/>
              <a:t>section to EDC Adult School statute. </a:t>
            </a:r>
          </a:p>
          <a:p>
            <a:endParaRPr lang="en-US" dirty="0"/>
          </a:p>
        </p:txBody>
      </p:sp>
    </p:spTree>
    <p:extLst>
      <p:ext uri="{BB962C8B-B14F-4D97-AF65-F5344CB8AC3E}">
        <p14:creationId xmlns:p14="http://schemas.microsoft.com/office/powerpoint/2010/main" val="262161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609600" y="1295400"/>
            <a:ext cx="7772400" cy="4724400"/>
          </a:xfrm>
        </p:spPr>
        <p:txBody>
          <a:bodyPr/>
          <a:lstStyle/>
          <a:p>
            <a:pPr marL="0" lvl="1" indent="0">
              <a:buNone/>
            </a:pPr>
            <a:endParaRPr lang="en-US" sz="1400" dirty="0"/>
          </a:p>
          <a:p>
            <a:endParaRPr lang="en-US" dirty="0"/>
          </a:p>
        </p:txBody>
      </p:sp>
      <p:sp>
        <p:nvSpPr>
          <p:cNvPr id="4" name="Title 3">
            <a:extLst>
              <a:ext uri="{FF2B5EF4-FFF2-40B4-BE49-F238E27FC236}">
                <a16:creationId xmlns="" xmlns:a16="http://schemas.microsoft.com/office/drawing/2014/main" id="{1B9314A6-0CD7-4C8C-A4AE-F2E655EF5615}"/>
              </a:ext>
            </a:extLst>
          </p:cNvPr>
          <p:cNvSpPr>
            <a:spLocks noGrp="1"/>
          </p:cNvSpPr>
          <p:nvPr>
            <p:ph type="title"/>
          </p:nvPr>
        </p:nvSpPr>
        <p:spPr>
          <a:xfrm>
            <a:off x="304800" y="533400"/>
            <a:ext cx="8686800" cy="1143000"/>
          </a:xfrm>
        </p:spPr>
        <p:txBody>
          <a:bodyPr/>
          <a:lstStyle/>
          <a:p>
            <a:pPr algn="ctr"/>
            <a:r>
              <a:rPr lang="en-US" sz="3600" b="1" dirty="0"/>
              <a:t>Proposed Statutory Language </a:t>
            </a:r>
          </a:p>
        </p:txBody>
      </p:sp>
      <p:sp>
        <p:nvSpPr>
          <p:cNvPr id="6" name="Content Placeholder 4">
            <a:extLst>
              <a:ext uri="{FF2B5EF4-FFF2-40B4-BE49-F238E27FC236}">
                <a16:creationId xmlns="" xmlns:a16="http://schemas.microsoft.com/office/drawing/2014/main" id="{D411E3E2-22B6-42D7-BD67-9C913B3F73C5}"/>
              </a:ext>
            </a:extLst>
          </p:cNvPr>
          <p:cNvSpPr>
            <a:spLocks noGrp="1"/>
          </p:cNvSpPr>
          <p:nvPr>
            <p:ph idx="1"/>
          </p:nvPr>
        </p:nvSpPr>
        <p:spPr>
          <a:xfrm>
            <a:off x="685800" y="1524000"/>
            <a:ext cx="7543800" cy="4351338"/>
          </a:xfrm>
        </p:spPr>
        <p:txBody>
          <a:bodyPr/>
          <a:lstStyle/>
          <a:p>
            <a:pPr marL="0" indent="0">
              <a:buNone/>
            </a:pPr>
            <a:r>
              <a:rPr lang="en-US" sz="1600" dirty="0"/>
              <a:t>CHAPTER 10. Adult Schools [52500-52619]</a:t>
            </a:r>
          </a:p>
          <a:p>
            <a:pPr marL="0" indent="0">
              <a:buNone/>
            </a:pPr>
            <a:endParaRPr lang="en-US" sz="1600" dirty="0"/>
          </a:p>
          <a:p>
            <a:pPr marL="0" indent="0">
              <a:buNone/>
            </a:pPr>
            <a:r>
              <a:rPr lang="en-US" sz="1600" dirty="0"/>
              <a:t>ARTICLE 7. Advanced Education [52618-52619]</a:t>
            </a:r>
          </a:p>
          <a:p>
            <a:pPr marL="0" indent="0">
              <a:buNone/>
            </a:pPr>
            <a:r>
              <a:rPr lang="en-US" sz="1600" dirty="0"/>
              <a:t> </a:t>
            </a:r>
          </a:p>
          <a:p>
            <a:pPr marL="0" indent="0">
              <a:buNone/>
            </a:pPr>
            <a:r>
              <a:rPr lang="en-US" sz="1600" dirty="0"/>
              <a:t>52618. (a) The governing board of a school district may determine which </a:t>
            </a:r>
            <a:r>
              <a:rPr lang="en-US" sz="1600" b="1" dirty="0"/>
              <a:t>High School Equivalency and High School Diploma adult school and community college noncredit pupils would benefit from advanced scholastic or vocational work. </a:t>
            </a:r>
            <a:r>
              <a:rPr lang="en-US" sz="1600" dirty="0"/>
              <a:t>The intent of this section is to help ensure a smoother transition from secondary education to college for pupils by providing them with greater exposure to the collegiate atmosphere. </a:t>
            </a:r>
            <a:r>
              <a:rPr lang="en-US" sz="1600" u="sng" dirty="0"/>
              <a:t>The governing board of a school district </a:t>
            </a:r>
            <a:r>
              <a:rPr lang="en-US" sz="1600" dirty="0"/>
              <a:t>may authorize those pupils, upon recommendation of the administrator of the pupil’s adult school or </a:t>
            </a:r>
            <a:r>
              <a:rPr lang="en-US" sz="1600" u="sng" dirty="0"/>
              <a:t>community college noncredit program </a:t>
            </a:r>
            <a:r>
              <a:rPr lang="en-US" sz="1600" dirty="0"/>
              <a:t>of attendance, </a:t>
            </a:r>
            <a:r>
              <a:rPr lang="en-US" sz="1600" u="sng" dirty="0"/>
              <a:t>to attend a community college during any session or term as special part-time and to undertake one or more courses of instruction offered at the community college level.</a:t>
            </a:r>
          </a:p>
          <a:p>
            <a:endParaRPr lang="en-US" dirty="0"/>
          </a:p>
        </p:txBody>
      </p:sp>
    </p:spTree>
    <p:extLst>
      <p:ext uri="{BB962C8B-B14F-4D97-AF65-F5344CB8AC3E}">
        <p14:creationId xmlns:p14="http://schemas.microsoft.com/office/powerpoint/2010/main" val="27544420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609600" y="1295400"/>
            <a:ext cx="7772400" cy="4724400"/>
          </a:xfrm>
        </p:spPr>
        <p:txBody>
          <a:bodyPr/>
          <a:lstStyle/>
          <a:p>
            <a:pPr marL="0" lvl="1" indent="0">
              <a:buNone/>
            </a:pPr>
            <a:endParaRPr lang="en-US" sz="1400" dirty="0"/>
          </a:p>
          <a:p>
            <a:endParaRPr lang="en-US" dirty="0"/>
          </a:p>
        </p:txBody>
      </p:sp>
      <p:sp>
        <p:nvSpPr>
          <p:cNvPr id="4" name="Title 3">
            <a:extLst>
              <a:ext uri="{FF2B5EF4-FFF2-40B4-BE49-F238E27FC236}">
                <a16:creationId xmlns="" xmlns:a16="http://schemas.microsoft.com/office/drawing/2014/main" id="{1B9314A6-0CD7-4C8C-A4AE-F2E655EF5615}"/>
              </a:ext>
            </a:extLst>
          </p:cNvPr>
          <p:cNvSpPr>
            <a:spLocks noGrp="1"/>
          </p:cNvSpPr>
          <p:nvPr>
            <p:ph type="title"/>
          </p:nvPr>
        </p:nvSpPr>
        <p:spPr>
          <a:xfrm>
            <a:off x="304800" y="533400"/>
            <a:ext cx="8686800" cy="1143000"/>
          </a:xfrm>
        </p:spPr>
        <p:txBody>
          <a:bodyPr/>
          <a:lstStyle/>
          <a:p>
            <a:pPr algn="ctr"/>
            <a:r>
              <a:rPr lang="en-US" sz="3600" b="1" dirty="0" smtClean="0"/>
              <a:t>Student Centered Funding Formula</a:t>
            </a:r>
            <a:endParaRPr lang="en-US" sz="3600" b="1" dirty="0"/>
          </a:p>
        </p:txBody>
      </p:sp>
      <p:sp>
        <p:nvSpPr>
          <p:cNvPr id="6" name="Content Placeholder 4">
            <a:extLst>
              <a:ext uri="{FF2B5EF4-FFF2-40B4-BE49-F238E27FC236}">
                <a16:creationId xmlns="" xmlns:a16="http://schemas.microsoft.com/office/drawing/2014/main" id="{D411E3E2-22B6-42D7-BD67-9C913B3F73C5}"/>
              </a:ext>
            </a:extLst>
          </p:cNvPr>
          <p:cNvSpPr>
            <a:spLocks noGrp="1"/>
          </p:cNvSpPr>
          <p:nvPr>
            <p:ph idx="1"/>
          </p:nvPr>
        </p:nvSpPr>
        <p:spPr>
          <a:xfrm>
            <a:off x="685800" y="1524000"/>
            <a:ext cx="7543800" cy="4351338"/>
          </a:xfrm>
        </p:spPr>
        <p:txBody>
          <a:bodyPr/>
          <a:lstStyle/>
          <a:p>
            <a:r>
              <a:rPr lang="en-US" sz="1800" dirty="0" smtClean="0"/>
              <a:t>Noncredit is currently funded at a level rate outside of the Student Centered Funding Formula.  </a:t>
            </a:r>
          </a:p>
          <a:p>
            <a:pPr marL="0" indent="0">
              <a:buNone/>
            </a:pPr>
            <a:endParaRPr lang="en-US" sz="1800" dirty="0" smtClean="0"/>
          </a:p>
          <a:p>
            <a:r>
              <a:rPr lang="en-US" sz="1800" dirty="0" smtClean="0"/>
              <a:t>There are concerns about noncredit being outside of the funding formula.</a:t>
            </a:r>
          </a:p>
          <a:p>
            <a:pPr marL="0" indent="0">
              <a:buNone/>
            </a:pPr>
            <a:endParaRPr lang="en-US" sz="1800" dirty="0" smtClean="0"/>
          </a:p>
          <a:p>
            <a:r>
              <a:rPr lang="en-US" sz="1800" dirty="0" smtClean="0"/>
              <a:t>For now, retaining funding was a huge success.</a:t>
            </a:r>
          </a:p>
          <a:p>
            <a:pPr marL="0" indent="0">
              <a:buNone/>
            </a:pPr>
            <a:endParaRPr lang="en-US" sz="1800" dirty="0" smtClean="0"/>
          </a:p>
          <a:p>
            <a:r>
              <a:rPr lang="en-US" sz="1800" dirty="0" smtClean="0"/>
              <a:t>ACCE would like to continue to advocate for CDCP to be included in the Student Centered Funding Formula.</a:t>
            </a:r>
          </a:p>
          <a:p>
            <a:pPr marL="0" indent="0">
              <a:buNone/>
            </a:pPr>
            <a:endParaRPr lang="en-US" sz="1800" dirty="0" smtClean="0"/>
          </a:p>
          <a:p>
            <a:r>
              <a:rPr lang="en-US" sz="1800" dirty="0" smtClean="0"/>
              <a:t>Regarding any discussions on the FON and 50% law, ACCE would like noncredit instructors to count in the FON.</a:t>
            </a:r>
          </a:p>
          <a:p>
            <a:pPr marL="0" indent="0">
              <a:buNone/>
            </a:pPr>
            <a:endParaRPr lang="en-US" sz="1600" u="sng" dirty="0"/>
          </a:p>
          <a:p>
            <a:endParaRPr lang="en-US" dirty="0"/>
          </a:p>
        </p:txBody>
      </p:sp>
    </p:spTree>
    <p:extLst>
      <p:ext uri="{BB962C8B-B14F-4D97-AF65-F5344CB8AC3E}">
        <p14:creationId xmlns:p14="http://schemas.microsoft.com/office/powerpoint/2010/main" val="23254106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t>2019 Legislative Platform</a:t>
            </a:r>
            <a:endParaRPr lang="en-US" sz="3600" b="1" dirty="0"/>
          </a:p>
        </p:txBody>
      </p:sp>
      <p:sp>
        <p:nvSpPr>
          <p:cNvPr id="3" name="Content Placeholder 2"/>
          <p:cNvSpPr>
            <a:spLocks noGrp="1"/>
          </p:cNvSpPr>
          <p:nvPr>
            <p:ph idx="1"/>
          </p:nvPr>
        </p:nvSpPr>
        <p:spPr>
          <a:xfrm>
            <a:off x="609600" y="1447800"/>
            <a:ext cx="7772400" cy="4114800"/>
          </a:xfrm>
        </p:spPr>
        <p:txBody>
          <a:bodyPr/>
          <a:lstStyle/>
          <a:p>
            <a:pPr marL="457200" lvl="0" indent="-457200">
              <a:buFont typeface="+mj-lt"/>
              <a:buAutoNum type="arabicPeriod"/>
            </a:pPr>
            <a:r>
              <a:rPr lang="en-US" sz="2000" b="1" dirty="0"/>
              <a:t>Establish ACCE as the noncredit and community </a:t>
            </a:r>
            <a:r>
              <a:rPr lang="en-US" sz="2000" b="1" dirty="0" smtClean="0"/>
              <a:t>service voice </a:t>
            </a:r>
            <a:r>
              <a:rPr lang="en-US" sz="2000" b="1" dirty="0"/>
              <a:t>in </a:t>
            </a:r>
            <a:r>
              <a:rPr lang="en-US" sz="2000" b="1" dirty="0" smtClean="0"/>
              <a:t>Sacramento.</a:t>
            </a:r>
            <a:endParaRPr lang="en-US" sz="2000" dirty="0"/>
          </a:p>
          <a:p>
            <a:pPr lvl="1"/>
            <a:r>
              <a:rPr lang="en-US" sz="1800" dirty="0" smtClean="0"/>
              <a:t>Educate </a:t>
            </a:r>
            <a:r>
              <a:rPr lang="en-US" sz="1800" dirty="0"/>
              <a:t>policy makers about ACCE as a statewide community college association, as well as what noncredit and community </a:t>
            </a:r>
            <a:r>
              <a:rPr lang="en-US" sz="1800" dirty="0" smtClean="0"/>
              <a:t>service </a:t>
            </a:r>
            <a:r>
              <a:rPr lang="en-US" sz="1800" dirty="0"/>
              <a:t>programs are, and whom they serve.</a:t>
            </a:r>
          </a:p>
          <a:p>
            <a:pPr lvl="1"/>
            <a:r>
              <a:rPr lang="en-US" sz="1800" dirty="0"/>
              <a:t>Promote best practices in noncredit and community </a:t>
            </a:r>
            <a:r>
              <a:rPr lang="en-US" sz="1800" dirty="0" smtClean="0"/>
              <a:t>service. </a:t>
            </a:r>
            <a:endParaRPr lang="en-US" sz="1800" dirty="0"/>
          </a:p>
          <a:p>
            <a:pPr lvl="1"/>
            <a:r>
              <a:rPr lang="en-US" sz="1800" dirty="0"/>
              <a:t>Build relationships with key policy makers and staff.</a:t>
            </a:r>
          </a:p>
          <a:p>
            <a:pPr lvl="1"/>
            <a:r>
              <a:rPr lang="en-US" sz="1800" dirty="0"/>
              <a:t>Actively participate in important legislative hearings and meetings to represent noncredit and community education perspectives</a:t>
            </a:r>
            <a:r>
              <a:rPr lang="en-US" sz="1800" dirty="0" smtClean="0"/>
              <a:t>.</a:t>
            </a:r>
          </a:p>
          <a:p>
            <a:pPr lvl="1"/>
            <a:r>
              <a:rPr lang="en-US" sz="1800" dirty="0" smtClean="0"/>
              <a:t>Develop legislative advocacy pieces to inform policy makers.</a:t>
            </a:r>
            <a:endParaRPr lang="en-US" sz="1800" dirty="0"/>
          </a:p>
          <a:p>
            <a:pPr marL="0" indent="0">
              <a:buNone/>
            </a:pPr>
            <a:endParaRPr lang="en-US" sz="1600" b="1" dirty="0" smtClean="0"/>
          </a:p>
          <a:p>
            <a:endParaRPr lang="en-US" sz="1600" dirty="0"/>
          </a:p>
          <a:p>
            <a:pPr marL="0" lvl="1" indent="0">
              <a:buNone/>
            </a:pPr>
            <a:endParaRPr lang="en-US" dirty="0"/>
          </a:p>
          <a:p>
            <a:endParaRPr lang="en-US" dirty="0"/>
          </a:p>
        </p:txBody>
      </p:sp>
      <p:sp>
        <p:nvSpPr>
          <p:cNvPr id="4" name="Slide Number Placeholder 3"/>
          <p:cNvSpPr>
            <a:spLocks noGrp="1"/>
          </p:cNvSpPr>
          <p:nvPr>
            <p:ph type="sldNum" sz="quarter" idx="10"/>
          </p:nvPr>
        </p:nvSpPr>
        <p:spPr/>
        <p:txBody>
          <a:bodyPr/>
          <a:lstStyle/>
          <a:p>
            <a:fld id="{3225BBDA-342D-4796-8E18-33E66DB230B9}" type="slidenum">
              <a:rPr lang="en-US" smtClean="0"/>
              <a:pPr/>
              <a:t>15</a:t>
            </a:fld>
            <a:endParaRPr lang="en-US"/>
          </a:p>
        </p:txBody>
      </p:sp>
    </p:spTree>
    <p:extLst>
      <p:ext uri="{BB962C8B-B14F-4D97-AF65-F5344CB8AC3E}">
        <p14:creationId xmlns:p14="http://schemas.microsoft.com/office/powerpoint/2010/main" val="5209916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t>2019 Legislative Platform</a:t>
            </a:r>
            <a:endParaRPr lang="en-US" sz="3600" b="1" dirty="0"/>
          </a:p>
        </p:txBody>
      </p:sp>
      <p:sp>
        <p:nvSpPr>
          <p:cNvPr id="3" name="Content Placeholder 2"/>
          <p:cNvSpPr>
            <a:spLocks noGrp="1"/>
          </p:cNvSpPr>
          <p:nvPr>
            <p:ph idx="1"/>
          </p:nvPr>
        </p:nvSpPr>
        <p:spPr>
          <a:xfrm>
            <a:off x="609600" y="1447800"/>
            <a:ext cx="7772400" cy="4114800"/>
          </a:xfrm>
        </p:spPr>
        <p:txBody>
          <a:bodyPr/>
          <a:lstStyle/>
          <a:p>
            <a:pPr marL="457200" lvl="0" indent="-457200">
              <a:buFont typeface="+mj-lt"/>
              <a:buAutoNum type="arabicPeriod" startAt="2"/>
            </a:pPr>
            <a:r>
              <a:rPr lang="en-US" sz="2000" b="1" dirty="0"/>
              <a:t>Advocate for necessary policy changes that benefit noncredit and community </a:t>
            </a:r>
            <a:r>
              <a:rPr lang="en-US" sz="2000" b="1" dirty="0" smtClean="0"/>
              <a:t>service </a:t>
            </a:r>
            <a:r>
              <a:rPr lang="en-US" sz="2000" b="1" dirty="0"/>
              <a:t>students and programs.</a:t>
            </a:r>
            <a:endParaRPr lang="en-US" sz="2000" dirty="0"/>
          </a:p>
          <a:p>
            <a:pPr lvl="1"/>
            <a:r>
              <a:rPr lang="en-US" sz="1800" dirty="0"/>
              <a:t>Establish </a:t>
            </a:r>
            <a:r>
              <a:rPr lang="en-US" sz="1800" dirty="0" smtClean="0"/>
              <a:t>attainable legislative goals </a:t>
            </a:r>
            <a:r>
              <a:rPr lang="en-US" sz="1800" dirty="0"/>
              <a:t>for </a:t>
            </a:r>
            <a:r>
              <a:rPr lang="en-US" sz="1800" dirty="0" smtClean="0"/>
              <a:t>within each </a:t>
            </a:r>
            <a:r>
              <a:rPr lang="en-US" sz="1800" dirty="0"/>
              <a:t>field.</a:t>
            </a:r>
          </a:p>
          <a:p>
            <a:pPr lvl="1"/>
            <a:r>
              <a:rPr lang="en-US" sz="1800" dirty="0"/>
              <a:t>Take positions on priority legislation that impacts noncredit and/or community </a:t>
            </a:r>
            <a:r>
              <a:rPr lang="en-US" sz="1800" dirty="0" smtClean="0"/>
              <a:t>services.</a:t>
            </a:r>
            <a:endParaRPr lang="en-US" sz="1800" dirty="0"/>
          </a:p>
          <a:p>
            <a:pPr lvl="1"/>
            <a:r>
              <a:rPr lang="en-US" sz="1800" dirty="0"/>
              <a:t>Advocate positions with key policy makers and staff.</a:t>
            </a:r>
          </a:p>
          <a:p>
            <a:pPr lvl="1"/>
            <a:r>
              <a:rPr lang="en-US" sz="1800" dirty="0"/>
              <a:t>Provide data and information as needed to support positions on legislation.</a:t>
            </a:r>
          </a:p>
          <a:p>
            <a:pPr lvl="1"/>
            <a:r>
              <a:rPr lang="en-US" sz="1800" dirty="0"/>
              <a:t>When necessary, advocate for amendments to ensure legislation benefits noncredit and/or community </a:t>
            </a:r>
            <a:r>
              <a:rPr lang="en-US" sz="1800" dirty="0" smtClean="0"/>
              <a:t>service </a:t>
            </a:r>
            <a:r>
              <a:rPr lang="en-US" sz="1800" dirty="0"/>
              <a:t>students and programs.</a:t>
            </a:r>
          </a:p>
          <a:p>
            <a:pPr lvl="1"/>
            <a:r>
              <a:rPr lang="en-US" sz="1800" dirty="0"/>
              <a:t>Strengthen regional partnerships to collaborate on advocacy efforts. </a:t>
            </a:r>
          </a:p>
          <a:p>
            <a:pPr marL="0" indent="0">
              <a:buNone/>
            </a:pPr>
            <a:endParaRPr lang="en-US" sz="1600" b="1" dirty="0" smtClean="0"/>
          </a:p>
          <a:p>
            <a:endParaRPr lang="en-US" sz="1600" dirty="0"/>
          </a:p>
          <a:p>
            <a:pPr marL="0" lvl="1" indent="0">
              <a:buNone/>
            </a:pPr>
            <a:endParaRPr lang="en-US" dirty="0"/>
          </a:p>
          <a:p>
            <a:endParaRPr lang="en-US" dirty="0"/>
          </a:p>
        </p:txBody>
      </p:sp>
      <p:sp>
        <p:nvSpPr>
          <p:cNvPr id="4" name="Slide Number Placeholder 3"/>
          <p:cNvSpPr>
            <a:spLocks noGrp="1"/>
          </p:cNvSpPr>
          <p:nvPr>
            <p:ph type="sldNum" sz="quarter" idx="10"/>
          </p:nvPr>
        </p:nvSpPr>
        <p:spPr/>
        <p:txBody>
          <a:bodyPr/>
          <a:lstStyle/>
          <a:p>
            <a:fld id="{3225BBDA-342D-4796-8E18-33E66DB230B9}" type="slidenum">
              <a:rPr lang="en-US" smtClean="0"/>
              <a:pPr/>
              <a:t>16</a:t>
            </a:fld>
            <a:endParaRPr lang="en-US"/>
          </a:p>
        </p:txBody>
      </p:sp>
    </p:spTree>
    <p:extLst>
      <p:ext uri="{BB962C8B-B14F-4D97-AF65-F5344CB8AC3E}">
        <p14:creationId xmlns:p14="http://schemas.microsoft.com/office/powerpoint/2010/main" val="38312041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t>2019 Legislative Platform</a:t>
            </a:r>
            <a:endParaRPr lang="en-US" sz="3600" b="1" dirty="0"/>
          </a:p>
        </p:txBody>
      </p:sp>
      <p:sp>
        <p:nvSpPr>
          <p:cNvPr id="3" name="Content Placeholder 2"/>
          <p:cNvSpPr>
            <a:spLocks noGrp="1"/>
          </p:cNvSpPr>
          <p:nvPr>
            <p:ph idx="1"/>
          </p:nvPr>
        </p:nvSpPr>
        <p:spPr>
          <a:xfrm>
            <a:off x="609600" y="1447800"/>
            <a:ext cx="7772400" cy="4114800"/>
          </a:xfrm>
        </p:spPr>
        <p:txBody>
          <a:bodyPr/>
          <a:lstStyle/>
          <a:p>
            <a:pPr marL="457200" lvl="0" indent="-457200">
              <a:buFont typeface="+mj-lt"/>
              <a:buAutoNum type="arabicPeriod" startAt="3"/>
            </a:pPr>
            <a:r>
              <a:rPr lang="en-US" sz="2000" b="1" dirty="0"/>
              <a:t>Support noncredit programs with adequate resources.</a:t>
            </a:r>
            <a:endParaRPr lang="en-US" sz="2000" dirty="0"/>
          </a:p>
          <a:p>
            <a:pPr lvl="1"/>
            <a:r>
              <a:rPr lang="en-US" sz="1800" dirty="0"/>
              <a:t>Ensure noncredit </a:t>
            </a:r>
            <a:r>
              <a:rPr lang="en-US" sz="1800" dirty="0" smtClean="0"/>
              <a:t>has fair access to the new Student </a:t>
            </a:r>
            <a:r>
              <a:rPr lang="en-US" sz="1800" dirty="0"/>
              <a:t>Equity and Achievement Program. </a:t>
            </a:r>
          </a:p>
          <a:p>
            <a:pPr lvl="1"/>
            <a:r>
              <a:rPr lang="en-US" sz="1800" dirty="0"/>
              <a:t>Advocate for the inclusion of Career Development and College Preparation (CDCP) courses into the new Student Centered Funding Formula in future years.</a:t>
            </a:r>
          </a:p>
          <a:p>
            <a:pPr lvl="1"/>
            <a:r>
              <a:rPr lang="en-US" sz="1800" dirty="0" smtClean="0"/>
              <a:t>Advocate </a:t>
            </a:r>
            <a:r>
              <a:rPr lang="en-US" sz="1800" dirty="0"/>
              <a:t>for the option to have CDCP Managed Enrollment classes be funded by census date, as credit does.</a:t>
            </a:r>
          </a:p>
          <a:p>
            <a:pPr marL="0" indent="0">
              <a:buNone/>
            </a:pPr>
            <a:endParaRPr lang="en-US" sz="1600" b="1" dirty="0" smtClean="0"/>
          </a:p>
          <a:p>
            <a:endParaRPr lang="en-US" sz="1600" dirty="0"/>
          </a:p>
          <a:p>
            <a:pPr marL="0" lvl="1" indent="0">
              <a:buNone/>
            </a:pPr>
            <a:endParaRPr lang="en-US" dirty="0"/>
          </a:p>
          <a:p>
            <a:endParaRPr lang="en-US" dirty="0"/>
          </a:p>
        </p:txBody>
      </p:sp>
      <p:sp>
        <p:nvSpPr>
          <p:cNvPr id="4" name="Slide Number Placeholder 3"/>
          <p:cNvSpPr>
            <a:spLocks noGrp="1"/>
          </p:cNvSpPr>
          <p:nvPr>
            <p:ph type="sldNum" sz="quarter" idx="10"/>
          </p:nvPr>
        </p:nvSpPr>
        <p:spPr/>
        <p:txBody>
          <a:bodyPr/>
          <a:lstStyle/>
          <a:p>
            <a:fld id="{3225BBDA-342D-4796-8E18-33E66DB230B9}" type="slidenum">
              <a:rPr lang="en-US" smtClean="0"/>
              <a:pPr/>
              <a:t>17</a:t>
            </a:fld>
            <a:endParaRPr lang="en-US"/>
          </a:p>
        </p:txBody>
      </p:sp>
    </p:spTree>
    <p:extLst>
      <p:ext uri="{BB962C8B-B14F-4D97-AF65-F5344CB8AC3E}">
        <p14:creationId xmlns:p14="http://schemas.microsoft.com/office/powerpoint/2010/main" val="33191999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0" y="685800"/>
            <a:ext cx="7772400" cy="1362075"/>
          </a:xfrm>
        </p:spPr>
        <p:txBody>
          <a:bodyPr/>
          <a:lstStyle/>
          <a:p>
            <a:pPr algn="ctr"/>
            <a:r>
              <a:rPr lang="en-US" dirty="0" smtClean="0"/>
              <a:t>QUESTIONS?</a:t>
            </a:r>
            <a:br>
              <a:rPr lang="en-US" dirty="0" smtClean="0"/>
            </a:br>
            <a:r>
              <a:rPr lang="en-US" dirty="0"/>
              <a:t/>
            </a:r>
            <a:br>
              <a:rPr lang="en-US" dirty="0"/>
            </a:br>
            <a:r>
              <a:rPr lang="en-US" dirty="0" smtClean="0"/>
              <a:t>Thank you!</a:t>
            </a:r>
            <a:endParaRPr lang="en-US" dirty="0"/>
          </a:p>
        </p:txBody>
      </p:sp>
      <p:sp>
        <p:nvSpPr>
          <p:cNvPr id="6" name="Text Placeholder 5"/>
          <p:cNvSpPr>
            <a:spLocks noGrp="1"/>
          </p:cNvSpPr>
          <p:nvPr>
            <p:ph type="body" idx="1"/>
          </p:nvPr>
        </p:nvSpPr>
        <p:spPr>
          <a:xfrm>
            <a:off x="762000" y="3276600"/>
            <a:ext cx="7772400" cy="1500187"/>
          </a:xfrm>
        </p:spPr>
        <p:txBody>
          <a:bodyPr/>
          <a:lstStyle/>
          <a:p>
            <a:pPr algn="ctr"/>
            <a:endParaRPr lang="en-US" dirty="0" smtClean="0"/>
          </a:p>
          <a:p>
            <a:pPr algn="ctr"/>
            <a:endParaRPr lang="en-US" dirty="0"/>
          </a:p>
          <a:p>
            <a:pPr algn="ctr"/>
            <a:endParaRPr lang="en-US" dirty="0" smtClean="0"/>
          </a:p>
          <a:p>
            <a:pPr algn="ctr"/>
            <a:endParaRPr lang="en-US" dirty="0"/>
          </a:p>
          <a:p>
            <a:pPr algn="ctr"/>
            <a:r>
              <a:rPr lang="en-US" sz="1800" i="1" dirty="0" smtClean="0"/>
              <a:t>Ashley Walker, Policy Advisor, Nossaman LLP</a:t>
            </a:r>
          </a:p>
          <a:p>
            <a:pPr algn="ctr"/>
            <a:r>
              <a:rPr lang="en-US" sz="1800" i="1" dirty="0" smtClean="0">
                <a:hlinkClick r:id="rId2"/>
              </a:rPr>
              <a:t>Awalker@nossaman.com</a:t>
            </a:r>
            <a:endParaRPr lang="en-US" sz="1800" i="1" dirty="0" smtClean="0"/>
          </a:p>
          <a:p>
            <a:pPr algn="ctr"/>
            <a:r>
              <a:rPr lang="en-US" sz="1800" i="1" dirty="0" smtClean="0"/>
              <a:t>916-930-7780 (Direct Office)</a:t>
            </a:r>
          </a:p>
          <a:p>
            <a:pPr algn="ctr"/>
            <a:endParaRPr lang="en-US" sz="1800" i="1" dirty="0"/>
          </a:p>
        </p:txBody>
      </p:sp>
      <p:sp>
        <p:nvSpPr>
          <p:cNvPr id="4" name="Slide Number Placeholder 3"/>
          <p:cNvSpPr>
            <a:spLocks noGrp="1"/>
          </p:cNvSpPr>
          <p:nvPr>
            <p:ph type="sldNum" sz="quarter" idx="10"/>
          </p:nvPr>
        </p:nvSpPr>
        <p:spPr/>
        <p:txBody>
          <a:bodyPr/>
          <a:lstStyle/>
          <a:p>
            <a:fld id="{3225BBDA-342D-4796-8E18-33E66DB230B9}" type="slidenum">
              <a:rPr lang="en-US" smtClean="0"/>
              <a:pPr/>
              <a:t>18</a:t>
            </a:fld>
            <a:endParaRPr lang="en-US"/>
          </a:p>
        </p:txBody>
      </p:sp>
    </p:spTree>
    <p:extLst>
      <p:ext uri="{BB962C8B-B14F-4D97-AF65-F5344CB8AC3E}">
        <p14:creationId xmlns:p14="http://schemas.microsoft.com/office/powerpoint/2010/main" val="1722187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85E7569-5CFE-4969-B50C-6C23BA94E93A}" type="slidenum">
              <a:rPr lang="en-US"/>
              <a:pPr/>
              <a:t>2</a:t>
            </a:fld>
            <a:endParaRPr lang="en-US"/>
          </a:p>
        </p:txBody>
      </p:sp>
      <p:sp>
        <p:nvSpPr>
          <p:cNvPr id="6146" name="Rectangle 2"/>
          <p:cNvSpPr>
            <a:spLocks noGrp="1" noChangeArrowheads="1"/>
          </p:cNvSpPr>
          <p:nvPr>
            <p:ph type="title"/>
          </p:nvPr>
        </p:nvSpPr>
        <p:spPr/>
        <p:txBody>
          <a:bodyPr/>
          <a:lstStyle/>
          <a:p>
            <a:pPr algn="ctr"/>
            <a:r>
              <a:rPr lang="en-US" sz="3600" b="1" dirty="0" smtClean="0"/>
              <a:t>Today’s Presentation</a:t>
            </a:r>
            <a:endParaRPr lang="en-US" sz="3600" b="1" dirty="0"/>
          </a:p>
        </p:txBody>
      </p:sp>
      <p:sp>
        <p:nvSpPr>
          <p:cNvPr id="6147" name="Rectangle 3"/>
          <p:cNvSpPr>
            <a:spLocks noGrp="1" noChangeArrowheads="1"/>
          </p:cNvSpPr>
          <p:nvPr>
            <p:ph type="body" idx="1"/>
          </p:nvPr>
        </p:nvSpPr>
        <p:spPr>
          <a:xfrm>
            <a:off x="609600" y="1371600"/>
            <a:ext cx="7772400" cy="4114800"/>
          </a:xfrm>
        </p:spPr>
        <p:txBody>
          <a:bodyPr/>
          <a:lstStyle/>
          <a:p>
            <a:r>
              <a:rPr lang="en-US" sz="2400" dirty="0" smtClean="0"/>
              <a:t>2018 Legislative Accomplishments </a:t>
            </a:r>
          </a:p>
          <a:p>
            <a:endParaRPr lang="en-US" sz="2400" dirty="0" smtClean="0"/>
          </a:p>
          <a:p>
            <a:r>
              <a:rPr lang="en-US" sz="2400" dirty="0" smtClean="0"/>
              <a:t>Current Sacramento Political </a:t>
            </a:r>
            <a:r>
              <a:rPr lang="en-US" sz="2400" dirty="0"/>
              <a:t>C</a:t>
            </a:r>
            <a:r>
              <a:rPr lang="en-US" sz="2400" dirty="0" smtClean="0"/>
              <a:t>limate </a:t>
            </a:r>
          </a:p>
          <a:p>
            <a:pPr marL="0" indent="0">
              <a:buNone/>
            </a:pPr>
            <a:endParaRPr lang="en-US" sz="2400" dirty="0" smtClean="0"/>
          </a:p>
          <a:p>
            <a:r>
              <a:rPr lang="en-US" sz="2400" dirty="0" smtClean="0"/>
              <a:t>Status of the Legislative Session</a:t>
            </a:r>
          </a:p>
          <a:p>
            <a:pPr marL="0" indent="0">
              <a:buNone/>
            </a:pPr>
            <a:endParaRPr lang="en-US" sz="2400" dirty="0" smtClean="0"/>
          </a:p>
          <a:p>
            <a:pPr lvl="0"/>
            <a:r>
              <a:rPr lang="en-US" sz="2400" dirty="0"/>
              <a:t>H</a:t>
            </a:r>
            <a:r>
              <a:rPr lang="en-US" sz="2400" dirty="0" smtClean="0"/>
              <a:t>ot </a:t>
            </a:r>
            <a:r>
              <a:rPr lang="en-US" sz="2400" dirty="0"/>
              <a:t>P</a:t>
            </a:r>
            <a:r>
              <a:rPr lang="en-US" sz="2400" dirty="0" smtClean="0"/>
              <a:t>olicy </a:t>
            </a:r>
            <a:r>
              <a:rPr lang="en-US" sz="2400" dirty="0"/>
              <a:t>I</a:t>
            </a:r>
            <a:r>
              <a:rPr lang="en-US" sz="2400" dirty="0" smtClean="0"/>
              <a:t>ssues Impacting ACCE</a:t>
            </a:r>
          </a:p>
          <a:p>
            <a:pPr lvl="0"/>
            <a:endParaRPr lang="en-US" sz="2400" dirty="0" smtClean="0"/>
          </a:p>
          <a:p>
            <a:pPr lvl="0"/>
            <a:r>
              <a:rPr lang="en-US" sz="2400" dirty="0" smtClean="0"/>
              <a:t>2019 Legislative Goals</a:t>
            </a:r>
          </a:p>
          <a:p>
            <a:pPr lvl="0"/>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t>2018 Legislative Accomplishments</a:t>
            </a:r>
            <a:endParaRPr lang="en-US" sz="3600" b="1" dirty="0"/>
          </a:p>
        </p:txBody>
      </p:sp>
      <p:sp>
        <p:nvSpPr>
          <p:cNvPr id="3" name="Content Placeholder 2"/>
          <p:cNvSpPr>
            <a:spLocks noGrp="1"/>
          </p:cNvSpPr>
          <p:nvPr>
            <p:ph idx="1"/>
          </p:nvPr>
        </p:nvSpPr>
        <p:spPr>
          <a:xfrm>
            <a:off x="609600" y="1371600"/>
            <a:ext cx="7772400" cy="4114800"/>
          </a:xfrm>
        </p:spPr>
        <p:txBody>
          <a:bodyPr/>
          <a:lstStyle/>
          <a:p>
            <a:r>
              <a:rPr lang="en-US" sz="1800" dirty="0" smtClean="0"/>
              <a:t>Created ACCE’s first official Legislative Platform.</a:t>
            </a:r>
          </a:p>
          <a:p>
            <a:r>
              <a:rPr lang="en-US" sz="1800" dirty="0" smtClean="0"/>
              <a:t>Advocated and supported the Title 5 change allowing colleges to claim </a:t>
            </a:r>
            <a:r>
              <a:rPr lang="en-US" sz="1800" dirty="0"/>
              <a:t>apportionment for undocumented </a:t>
            </a:r>
            <a:r>
              <a:rPr lang="en-US" sz="1800" dirty="0" smtClean="0"/>
              <a:t>students.</a:t>
            </a:r>
          </a:p>
          <a:p>
            <a:r>
              <a:rPr lang="en-US" sz="1800" dirty="0"/>
              <a:t>C</a:t>
            </a:r>
            <a:r>
              <a:rPr lang="en-US" sz="1800" dirty="0" smtClean="0"/>
              <a:t>onducted a Sacramento advocacy day with key elected officials and staff.</a:t>
            </a:r>
          </a:p>
          <a:p>
            <a:r>
              <a:rPr lang="en-US" sz="1800" dirty="0"/>
              <a:t>T</a:t>
            </a:r>
            <a:r>
              <a:rPr lang="en-US" sz="1800" dirty="0" smtClean="0"/>
              <a:t>ook positions and actively advocated on four bills. </a:t>
            </a:r>
          </a:p>
          <a:p>
            <a:r>
              <a:rPr lang="en-US" sz="1800" dirty="0"/>
              <a:t>W</a:t>
            </a:r>
            <a:r>
              <a:rPr lang="en-US" sz="1800" dirty="0" smtClean="0"/>
              <a:t>orked on noncredit related amendments that were successfully </a:t>
            </a:r>
            <a:r>
              <a:rPr lang="en-US" sz="1800" dirty="0"/>
              <a:t>included in the enacted version of AB 3101 (Carrillo</a:t>
            </a:r>
            <a:r>
              <a:rPr lang="en-US" sz="1800" dirty="0" smtClean="0"/>
              <a:t>).</a:t>
            </a:r>
            <a:endParaRPr lang="en-US" sz="1800" b="1" dirty="0" smtClean="0"/>
          </a:p>
          <a:p>
            <a:r>
              <a:rPr lang="en-US" sz="1800" dirty="0"/>
              <a:t>Advocated for CDCP to be included in the new Student Centered Funding Formula </a:t>
            </a:r>
            <a:r>
              <a:rPr lang="en-US" sz="1800" dirty="0" smtClean="0"/>
              <a:t>(SCFF) budget proposal with the Chancellor’s office, CEO Workgroup, Legislature and Administration.</a:t>
            </a:r>
          </a:p>
          <a:p>
            <a:r>
              <a:rPr lang="en-US" sz="1800" dirty="0" smtClean="0"/>
              <a:t>Successfully retained full funding for noncredit apportionment outside of the SCFF.</a:t>
            </a:r>
            <a:endParaRPr lang="en-US" sz="1800" dirty="0"/>
          </a:p>
          <a:p>
            <a:r>
              <a:rPr lang="en-US" sz="1800" dirty="0" smtClean="0"/>
              <a:t>Signed on to a joint budget letter with CCAE and CAEAA.</a:t>
            </a:r>
          </a:p>
          <a:p>
            <a:endParaRPr lang="en-US" dirty="0"/>
          </a:p>
        </p:txBody>
      </p:sp>
      <p:sp>
        <p:nvSpPr>
          <p:cNvPr id="4" name="Slide Number Placeholder 3"/>
          <p:cNvSpPr>
            <a:spLocks noGrp="1"/>
          </p:cNvSpPr>
          <p:nvPr>
            <p:ph type="sldNum" sz="quarter" idx="10"/>
          </p:nvPr>
        </p:nvSpPr>
        <p:spPr/>
        <p:txBody>
          <a:bodyPr/>
          <a:lstStyle/>
          <a:p>
            <a:fld id="{3225BBDA-342D-4796-8E18-33E66DB230B9}" type="slidenum">
              <a:rPr lang="en-US" smtClean="0"/>
              <a:pPr/>
              <a:t>3</a:t>
            </a:fld>
            <a:endParaRPr lang="en-US"/>
          </a:p>
        </p:txBody>
      </p:sp>
    </p:spTree>
    <p:extLst>
      <p:ext uri="{BB962C8B-B14F-4D97-AF65-F5344CB8AC3E}">
        <p14:creationId xmlns:p14="http://schemas.microsoft.com/office/powerpoint/2010/main" val="3847624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t>2018 Legislative Accomplishments</a:t>
            </a:r>
            <a:endParaRPr lang="en-US" sz="3600" b="1" dirty="0"/>
          </a:p>
        </p:txBody>
      </p:sp>
      <p:sp>
        <p:nvSpPr>
          <p:cNvPr id="3" name="Content Placeholder 2"/>
          <p:cNvSpPr>
            <a:spLocks noGrp="1"/>
          </p:cNvSpPr>
          <p:nvPr>
            <p:ph idx="1"/>
          </p:nvPr>
        </p:nvSpPr>
        <p:spPr>
          <a:xfrm>
            <a:off x="609600" y="1371600"/>
            <a:ext cx="7772400" cy="4114800"/>
          </a:xfrm>
        </p:spPr>
        <p:txBody>
          <a:bodyPr/>
          <a:lstStyle/>
          <a:p>
            <a:r>
              <a:rPr lang="en-US" sz="1800" dirty="0" smtClean="0"/>
              <a:t>Bills ACCE supported:</a:t>
            </a:r>
          </a:p>
          <a:p>
            <a:pPr lvl="1"/>
            <a:r>
              <a:rPr lang="en-US" sz="1300" b="1" dirty="0" smtClean="0"/>
              <a:t>AB 1935 (Irwin):  Vetoed by the Governor.  </a:t>
            </a:r>
            <a:r>
              <a:rPr lang="en-US" sz="1300" dirty="0" smtClean="0"/>
              <a:t>This </a:t>
            </a:r>
            <a:r>
              <a:rPr lang="en-US" sz="1300" dirty="0"/>
              <a:t>bill would </a:t>
            </a:r>
            <a:r>
              <a:rPr lang="en-US" sz="1300" dirty="0" smtClean="0"/>
              <a:t>have provided </a:t>
            </a:r>
            <a:r>
              <a:rPr lang="en-US" sz="1300" dirty="0"/>
              <a:t>that supervised tutoring for basic skills, and for degree-applicable and transfer-level courses, as authorized pursuant to regulations adopted by the board of governors by July 31, 2019, is eligible for state apportionment funding. </a:t>
            </a:r>
            <a:endParaRPr lang="en-US" sz="1300" dirty="0" smtClean="0"/>
          </a:p>
          <a:p>
            <a:pPr lvl="1"/>
            <a:r>
              <a:rPr lang="en-US" sz="1300" b="1" dirty="0" smtClean="0"/>
              <a:t>AB 2098 (McCarty):  Signed by the Governor. </a:t>
            </a:r>
            <a:r>
              <a:rPr lang="en-US" sz="1300" dirty="0"/>
              <a:t>Requires the Chancellor of the California Community Colleges (chancellor) and the Superintendent of Public Instruction (SPI), with input from the Statewide Director of Immigration Integration and adult education providers, to identify common measures for meeting the needs of immigrant and refugee adults seeking integration, and to identify common measures for assessing the effectiveness of adult education consortia providing immigrant integration. </a:t>
            </a:r>
            <a:endParaRPr lang="en-US" sz="1300" dirty="0" smtClean="0"/>
          </a:p>
          <a:p>
            <a:pPr lvl="1"/>
            <a:r>
              <a:rPr lang="en-US" sz="1300" b="1" dirty="0" smtClean="0"/>
              <a:t>AB 3101 (Carrillo):  Signed by the Governor. </a:t>
            </a:r>
            <a:r>
              <a:rPr lang="en-US" sz="1300" dirty="0"/>
              <a:t>Requires, by July 31, 2019, the </a:t>
            </a:r>
            <a:r>
              <a:rPr lang="en-US" sz="1300" dirty="0" smtClean="0"/>
              <a:t>Chancellor’s office, </a:t>
            </a:r>
            <a:r>
              <a:rPr lang="en-US" sz="1300" dirty="0"/>
              <a:t>to revise the CCC online application process so that only data that is required by the federal government, state law, or that is otherwise necessary, as determined by the chancellor, is collected during the </a:t>
            </a:r>
            <a:r>
              <a:rPr lang="en-US" sz="1300" dirty="0" smtClean="0"/>
              <a:t>process.  ACCE requested amendments that exempt </a:t>
            </a:r>
            <a:r>
              <a:rPr lang="en-US" sz="1300" dirty="0"/>
              <a:t>a student seeking to enroll exclusively in </a:t>
            </a:r>
            <a:r>
              <a:rPr lang="en-US" sz="1300" dirty="0" smtClean="0"/>
              <a:t>CDCP or noncredit courses from </a:t>
            </a:r>
            <a:r>
              <a:rPr lang="en-US" sz="1300" dirty="0"/>
              <a:t>being subject to residency classification </a:t>
            </a:r>
            <a:r>
              <a:rPr lang="en-US" sz="1300" dirty="0" smtClean="0"/>
              <a:t>requirements.  The bill specifies that nothing in the bill prohibits the Chancellor’s office from </a:t>
            </a:r>
            <a:r>
              <a:rPr lang="en-US" sz="1300" dirty="0"/>
              <a:t>collecting voluntarily submitted residency data after enrollment.</a:t>
            </a:r>
            <a:endParaRPr lang="en-US" sz="1300" dirty="0" smtClean="0"/>
          </a:p>
          <a:p>
            <a:pPr lvl="1"/>
            <a:r>
              <a:rPr lang="en-US" sz="1300" b="1" dirty="0" smtClean="0"/>
              <a:t>SB 1009 (Wilk):  Died in the Appropriations Committee. </a:t>
            </a:r>
            <a:r>
              <a:rPr lang="en-US" sz="1300" dirty="0"/>
              <a:t>This bill would </a:t>
            </a:r>
            <a:r>
              <a:rPr lang="en-US" sz="1300" dirty="0" smtClean="0"/>
              <a:t>have provided </a:t>
            </a:r>
            <a:r>
              <a:rPr lang="en-US" sz="1300" dirty="0"/>
              <a:t>that supervised tutoring for courses and classes in all subject areas that are either basic skills, degree applicable, or transfer level, irrespective of whether a student being tutored has been referred to tutoring by a faculty member or has self-initiated the tutoring, is eligible for state apportionment funding. </a:t>
            </a:r>
            <a:endParaRPr lang="en-US" sz="1300" dirty="0" smtClean="0"/>
          </a:p>
          <a:p>
            <a:endParaRPr lang="en-US" dirty="0"/>
          </a:p>
        </p:txBody>
      </p:sp>
      <p:sp>
        <p:nvSpPr>
          <p:cNvPr id="4" name="Slide Number Placeholder 3"/>
          <p:cNvSpPr>
            <a:spLocks noGrp="1"/>
          </p:cNvSpPr>
          <p:nvPr>
            <p:ph type="sldNum" sz="quarter" idx="10"/>
          </p:nvPr>
        </p:nvSpPr>
        <p:spPr/>
        <p:txBody>
          <a:bodyPr/>
          <a:lstStyle/>
          <a:p>
            <a:fld id="{3225BBDA-342D-4796-8E18-33E66DB230B9}" type="slidenum">
              <a:rPr lang="en-US" smtClean="0"/>
              <a:pPr/>
              <a:t>4</a:t>
            </a:fld>
            <a:endParaRPr lang="en-US"/>
          </a:p>
        </p:txBody>
      </p:sp>
    </p:spTree>
    <p:extLst>
      <p:ext uri="{BB962C8B-B14F-4D97-AF65-F5344CB8AC3E}">
        <p14:creationId xmlns:p14="http://schemas.microsoft.com/office/powerpoint/2010/main" val="4161731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533400"/>
            <a:ext cx="8686800" cy="1143000"/>
          </a:xfrm>
        </p:spPr>
        <p:txBody>
          <a:bodyPr>
            <a:normAutofit/>
          </a:bodyPr>
          <a:lstStyle/>
          <a:p>
            <a:pPr algn="ctr"/>
            <a:r>
              <a:rPr lang="en-US" sz="3600" b="1" dirty="0" smtClean="0"/>
              <a:t>Sacramento Political Climate</a:t>
            </a:r>
            <a:endParaRPr lang="en-US" sz="3600" b="1" dirty="0"/>
          </a:p>
        </p:txBody>
      </p:sp>
      <p:sp>
        <p:nvSpPr>
          <p:cNvPr id="7" name="Content Placeholder 2"/>
          <p:cNvSpPr>
            <a:spLocks noGrp="1"/>
          </p:cNvSpPr>
          <p:nvPr>
            <p:ph idx="1"/>
          </p:nvPr>
        </p:nvSpPr>
        <p:spPr>
          <a:xfrm>
            <a:off x="609600" y="1295400"/>
            <a:ext cx="7772400" cy="4724400"/>
          </a:xfrm>
        </p:spPr>
        <p:txBody>
          <a:bodyPr/>
          <a:lstStyle/>
          <a:p>
            <a:pPr marL="457200" lvl="1" indent="-457200">
              <a:buFont typeface="Wingdings" panose="05000000000000000000" pitchFamily="2" charset="2"/>
              <a:buChar char="§"/>
            </a:pPr>
            <a:r>
              <a:rPr lang="en-US" sz="1800" dirty="0" smtClean="0"/>
              <a:t>New Governor, New Perspectives</a:t>
            </a:r>
          </a:p>
          <a:p>
            <a:pPr marL="457200" lvl="1" indent="-457200">
              <a:buFont typeface="Wingdings" panose="05000000000000000000" pitchFamily="2" charset="2"/>
              <a:buChar char="§"/>
            </a:pPr>
            <a:r>
              <a:rPr lang="en-US" sz="1800" dirty="0" smtClean="0"/>
              <a:t>New Members – More Women, More Democrats</a:t>
            </a:r>
          </a:p>
          <a:p>
            <a:pPr marL="457200" lvl="1" indent="-457200">
              <a:buFont typeface="Wingdings" panose="05000000000000000000" pitchFamily="2" charset="2"/>
              <a:buChar char="§"/>
            </a:pPr>
            <a:r>
              <a:rPr lang="en-US" sz="1800" dirty="0" smtClean="0"/>
              <a:t>New / Shuffling Staff</a:t>
            </a:r>
          </a:p>
          <a:p>
            <a:pPr marL="457200" lvl="1" indent="-457200">
              <a:buFont typeface="Wingdings" panose="05000000000000000000" pitchFamily="2" charset="2"/>
              <a:buChar char="§"/>
            </a:pPr>
            <a:r>
              <a:rPr lang="en-US" sz="1800" dirty="0" smtClean="0"/>
              <a:t>Changing Committee Chairs and Members</a:t>
            </a:r>
          </a:p>
          <a:p>
            <a:pPr marL="914400" lvl="2" indent="-457200">
              <a:buFont typeface="Wingdings" panose="05000000000000000000" pitchFamily="2" charset="2"/>
              <a:buChar char="§"/>
            </a:pPr>
            <a:r>
              <a:rPr lang="en-US" sz="1800" dirty="0" smtClean="0"/>
              <a:t>Senate Education Committee Chair: Senator Connie Leyva </a:t>
            </a:r>
          </a:p>
          <a:p>
            <a:pPr marL="914400" lvl="2" indent="-457200">
              <a:buFont typeface="Wingdings" panose="05000000000000000000" pitchFamily="2" charset="2"/>
              <a:buChar char="§"/>
            </a:pPr>
            <a:r>
              <a:rPr lang="en-US" sz="1800" dirty="0" smtClean="0"/>
              <a:t>Senate Budget Sub Committee on Education Finance Chair:  Senator Richard Roth </a:t>
            </a:r>
            <a:endParaRPr lang="en-US" sz="1800" dirty="0"/>
          </a:p>
          <a:p>
            <a:pPr marL="457200" lvl="1" indent="-457200">
              <a:buFont typeface="Wingdings" panose="05000000000000000000" pitchFamily="2" charset="2"/>
              <a:buChar char="§"/>
            </a:pPr>
            <a:r>
              <a:rPr lang="en-US" sz="1800" dirty="0" smtClean="0"/>
              <a:t>California vs. Federal Administration Dynamic</a:t>
            </a:r>
          </a:p>
          <a:p>
            <a:pPr marL="457200" lvl="1" indent="-457200">
              <a:buFont typeface="Wingdings" panose="05000000000000000000" pitchFamily="2" charset="2"/>
              <a:buChar char="§"/>
            </a:pPr>
            <a:r>
              <a:rPr lang="en-US" sz="1800" dirty="0" smtClean="0"/>
              <a:t>California Community College Legislative Related Trends:</a:t>
            </a:r>
          </a:p>
          <a:p>
            <a:pPr marL="914400" lvl="2" indent="-457200">
              <a:buFont typeface="Wingdings" panose="05000000000000000000" pitchFamily="2" charset="2"/>
              <a:buChar char="§"/>
            </a:pPr>
            <a:r>
              <a:rPr lang="en-US" sz="1800" dirty="0" smtClean="0"/>
              <a:t>Facility Bond Measures</a:t>
            </a:r>
          </a:p>
          <a:p>
            <a:pPr marL="914400" lvl="2" indent="-457200">
              <a:buFont typeface="Wingdings" panose="05000000000000000000" pitchFamily="2" charset="2"/>
              <a:buChar char="§"/>
            </a:pPr>
            <a:r>
              <a:rPr lang="en-US" sz="1800" dirty="0" smtClean="0"/>
              <a:t>Student Health</a:t>
            </a:r>
          </a:p>
          <a:p>
            <a:pPr marL="914400" lvl="2" indent="-457200">
              <a:buFont typeface="Wingdings" panose="05000000000000000000" pitchFamily="2" charset="2"/>
              <a:buChar char="§"/>
            </a:pPr>
            <a:r>
              <a:rPr lang="en-US" sz="1800" dirty="0" smtClean="0"/>
              <a:t>Student Basic Needs</a:t>
            </a:r>
          </a:p>
          <a:p>
            <a:pPr marL="914400" lvl="2" indent="-457200">
              <a:buFont typeface="Wingdings" panose="05000000000000000000" pitchFamily="2" charset="2"/>
              <a:buChar char="§"/>
            </a:pPr>
            <a:r>
              <a:rPr lang="en-US" sz="1800" dirty="0" smtClean="0"/>
              <a:t>Proposition 98 Impact from Tax Credits</a:t>
            </a:r>
          </a:p>
          <a:p>
            <a:pPr marL="914400" lvl="2" indent="-457200">
              <a:buFont typeface="Wingdings" panose="05000000000000000000" pitchFamily="2" charset="2"/>
              <a:buChar char="§"/>
            </a:pPr>
            <a:r>
              <a:rPr lang="en-US" sz="1800" dirty="0" smtClean="0"/>
              <a:t>Cal Grant Reform</a:t>
            </a:r>
          </a:p>
          <a:p>
            <a:pPr marL="914400" lvl="2" indent="-457200">
              <a:buFont typeface="Wingdings" panose="05000000000000000000" pitchFamily="2" charset="2"/>
              <a:buChar char="§"/>
            </a:pPr>
            <a:r>
              <a:rPr lang="en-US" sz="1800" dirty="0" smtClean="0"/>
              <a:t>Dual Enrollment Clean Up</a:t>
            </a:r>
          </a:p>
          <a:p>
            <a:pPr marL="914400" lvl="2" indent="-457200">
              <a:buFont typeface="Wingdings" panose="05000000000000000000" pitchFamily="2" charset="2"/>
              <a:buChar char="§"/>
            </a:pPr>
            <a:endParaRPr lang="en-US" sz="1400" dirty="0" smtClean="0"/>
          </a:p>
          <a:p>
            <a:pPr marL="914400" lvl="2" indent="-457200">
              <a:buFont typeface="Wingdings" panose="05000000000000000000" pitchFamily="2" charset="2"/>
              <a:buChar char="§"/>
            </a:pPr>
            <a:endParaRPr lang="en-US" sz="1400" dirty="0" smtClean="0"/>
          </a:p>
          <a:p>
            <a:pPr marL="914400" lvl="2" indent="-457200">
              <a:buFont typeface="Wingdings" panose="05000000000000000000" pitchFamily="2" charset="2"/>
              <a:buChar char="§"/>
            </a:pPr>
            <a:endParaRPr lang="en-US" sz="1400" dirty="0" smtClean="0"/>
          </a:p>
          <a:p>
            <a:pPr marL="0" lvl="1" indent="0">
              <a:buNone/>
            </a:pPr>
            <a:endParaRPr lang="en-US" sz="1400" dirty="0"/>
          </a:p>
          <a:p>
            <a:endParaRPr lang="en-US" dirty="0"/>
          </a:p>
        </p:txBody>
      </p:sp>
    </p:spTree>
    <p:extLst>
      <p:ext uri="{BB962C8B-B14F-4D97-AF65-F5344CB8AC3E}">
        <p14:creationId xmlns:p14="http://schemas.microsoft.com/office/powerpoint/2010/main" val="24649492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latin typeface="+mn-lt"/>
              </a:rPr>
              <a:t>Status of Session</a:t>
            </a:r>
            <a:endParaRPr lang="en-US" sz="3600" b="1" dirty="0">
              <a:latin typeface="+mn-lt"/>
            </a:endParaRPr>
          </a:p>
        </p:txBody>
      </p:sp>
      <p:sp>
        <p:nvSpPr>
          <p:cNvPr id="3" name="Content Placeholder 2"/>
          <p:cNvSpPr>
            <a:spLocks noGrp="1"/>
          </p:cNvSpPr>
          <p:nvPr>
            <p:ph idx="1"/>
          </p:nvPr>
        </p:nvSpPr>
        <p:spPr>
          <a:xfrm>
            <a:off x="609600" y="1371600"/>
            <a:ext cx="7772400" cy="4543425"/>
          </a:xfrm>
        </p:spPr>
        <p:txBody>
          <a:bodyPr/>
          <a:lstStyle/>
          <a:p>
            <a:r>
              <a:rPr lang="en-US" sz="1800" b="1" u="sng" dirty="0" smtClean="0"/>
              <a:t>Upcoming Key Legislative </a:t>
            </a:r>
            <a:r>
              <a:rPr lang="en-US" sz="1800" b="1" u="sng" dirty="0"/>
              <a:t>Calendar </a:t>
            </a:r>
            <a:r>
              <a:rPr lang="en-US" sz="1800" b="1" u="sng" dirty="0" smtClean="0"/>
              <a:t>Dates</a:t>
            </a:r>
            <a:endParaRPr lang="en-US" sz="1800" dirty="0"/>
          </a:p>
          <a:p>
            <a:pPr lvl="1"/>
            <a:r>
              <a:rPr lang="en-US" sz="1800" dirty="0" smtClean="0"/>
              <a:t>February 22:  Last </a:t>
            </a:r>
            <a:r>
              <a:rPr lang="en-US" sz="1800" dirty="0"/>
              <a:t>day for bills to be </a:t>
            </a:r>
            <a:r>
              <a:rPr lang="en-US" sz="1800" dirty="0" smtClean="0"/>
              <a:t>introduced</a:t>
            </a:r>
          </a:p>
          <a:p>
            <a:pPr lvl="1"/>
            <a:r>
              <a:rPr lang="en-US" sz="1800" dirty="0" smtClean="0"/>
              <a:t>April </a:t>
            </a:r>
            <a:r>
              <a:rPr lang="en-US" sz="1800" dirty="0"/>
              <a:t>26 – Policy Committee </a:t>
            </a:r>
            <a:r>
              <a:rPr lang="en-US" sz="1800" dirty="0" smtClean="0"/>
              <a:t>Deadline</a:t>
            </a:r>
          </a:p>
          <a:p>
            <a:pPr lvl="1"/>
            <a:r>
              <a:rPr lang="en-US" sz="1800" dirty="0" smtClean="0"/>
              <a:t>May </a:t>
            </a:r>
            <a:r>
              <a:rPr lang="en-US" sz="1800" dirty="0"/>
              <a:t>17 – Fiscal Committee </a:t>
            </a:r>
            <a:r>
              <a:rPr lang="en-US" sz="1800" dirty="0" smtClean="0"/>
              <a:t>Deadline</a:t>
            </a:r>
          </a:p>
          <a:p>
            <a:pPr lvl="1"/>
            <a:r>
              <a:rPr lang="en-US" sz="1800" dirty="0" smtClean="0"/>
              <a:t>May </a:t>
            </a:r>
            <a:r>
              <a:rPr lang="en-US" sz="1800" dirty="0"/>
              <a:t>31 – House of Origin Floor </a:t>
            </a:r>
            <a:r>
              <a:rPr lang="en-US" sz="1800" dirty="0" smtClean="0"/>
              <a:t>Deadline</a:t>
            </a:r>
          </a:p>
          <a:p>
            <a:pPr lvl="1"/>
            <a:r>
              <a:rPr lang="en-US" sz="1800" dirty="0" smtClean="0"/>
              <a:t>Mid-May</a:t>
            </a:r>
            <a:r>
              <a:rPr lang="en-US" sz="1800" dirty="0"/>
              <a:t>: Release May Revision of State Budget</a:t>
            </a:r>
          </a:p>
          <a:p>
            <a:endParaRPr lang="en-US" sz="1800" b="1" u="sng" dirty="0" smtClean="0"/>
          </a:p>
          <a:p>
            <a:r>
              <a:rPr lang="en-US" sz="1800" b="1" u="sng" dirty="0" smtClean="0"/>
              <a:t>Committees That Matter</a:t>
            </a:r>
          </a:p>
          <a:p>
            <a:pPr lvl="1"/>
            <a:r>
              <a:rPr lang="en-US" sz="1800" dirty="0" smtClean="0"/>
              <a:t>Senate Education Committee</a:t>
            </a:r>
          </a:p>
          <a:p>
            <a:pPr lvl="1"/>
            <a:r>
              <a:rPr lang="en-US" sz="1800" dirty="0" smtClean="0"/>
              <a:t>Senate Budget Subcommittee #1 on Education</a:t>
            </a:r>
          </a:p>
          <a:p>
            <a:pPr lvl="1"/>
            <a:r>
              <a:rPr lang="en-US" sz="1800" dirty="0" smtClean="0"/>
              <a:t>Assembly Education Committee</a:t>
            </a:r>
          </a:p>
          <a:p>
            <a:pPr lvl="1"/>
            <a:r>
              <a:rPr lang="en-US" sz="1800" dirty="0" smtClean="0"/>
              <a:t>Assembly Higher Education Committee</a:t>
            </a:r>
          </a:p>
          <a:p>
            <a:pPr lvl="1"/>
            <a:r>
              <a:rPr lang="en-US" sz="1800" dirty="0" smtClean="0"/>
              <a:t>Assembly Budget Subcommittee #2 on Education Finance</a:t>
            </a:r>
          </a:p>
          <a:p>
            <a:pPr marL="914400" lvl="1">
              <a:buFont typeface="Courier New" panose="02070309020205020404" pitchFamily="49" charset="0"/>
              <a:buChar char="o"/>
            </a:pPr>
            <a:endParaRPr lang="en-US" sz="1200" b="1" u="sng" dirty="0" smtClean="0"/>
          </a:p>
          <a:p>
            <a:endParaRPr lang="en-US" dirty="0"/>
          </a:p>
        </p:txBody>
      </p:sp>
      <p:sp>
        <p:nvSpPr>
          <p:cNvPr id="4" name="Slide Number Placeholder 3"/>
          <p:cNvSpPr>
            <a:spLocks noGrp="1"/>
          </p:cNvSpPr>
          <p:nvPr>
            <p:ph type="sldNum" sz="quarter" idx="10"/>
          </p:nvPr>
        </p:nvSpPr>
        <p:spPr/>
        <p:txBody>
          <a:bodyPr/>
          <a:lstStyle/>
          <a:p>
            <a:fld id="{3225BBDA-342D-4796-8E18-33E66DB230B9}" type="slidenum">
              <a:rPr lang="en-US" smtClean="0"/>
              <a:pPr/>
              <a:t>6</a:t>
            </a:fld>
            <a:endParaRPr lang="en-US"/>
          </a:p>
        </p:txBody>
      </p:sp>
    </p:spTree>
    <p:extLst>
      <p:ext uri="{BB962C8B-B14F-4D97-AF65-F5344CB8AC3E}">
        <p14:creationId xmlns:p14="http://schemas.microsoft.com/office/powerpoint/2010/main" val="39334610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1676400"/>
            <a:ext cx="8686800" cy="3962400"/>
          </a:xfrm>
        </p:spPr>
        <p:txBody>
          <a:bodyPr>
            <a:normAutofit/>
          </a:bodyPr>
          <a:lstStyle/>
          <a:p>
            <a:pPr algn="ctr"/>
            <a:r>
              <a:rPr lang="en-US" sz="3600" b="1" dirty="0" smtClean="0"/>
              <a:t>Hot Policy Topics:</a:t>
            </a:r>
            <a:br>
              <a:rPr lang="en-US" sz="3600" b="1" dirty="0" smtClean="0"/>
            </a:br>
            <a:r>
              <a:rPr lang="en-US" sz="3600" b="1" dirty="0" smtClean="0"/>
              <a:t/>
            </a:r>
            <a:br>
              <a:rPr lang="en-US" sz="3600" b="1" dirty="0" smtClean="0"/>
            </a:br>
            <a:r>
              <a:rPr lang="en-US" sz="3600" b="1" i="1" dirty="0" smtClean="0"/>
              <a:t>Census Based Funding</a:t>
            </a:r>
            <a:br>
              <a:rPr lang="en-US" sz="3600" b="1" i="1" dirty="0" smtClean="0"/>
            </a:br>
            <a:r>
              <a:rPr lang="en-US" sz="3600" b="1" i="1" dirty="0" smtClean="0"/>
              <a:t>Special Admit</a:t>
            </a:r>
            <a:br>
              <a:rPr lang="en-US" sz="3600" b="1" i="1" dirty="0" smtClean="0"/>
            </a:br>
            <a:r>
              <a:rPr lang="en-US" sz="3600" b="1" i="1" dirty="0" smtClean="0"/>
              <a:t>Student Centered Funding Formula</a:t>
            </a:r>
            <a:endParaRPr lang="en-US" sz="3600" b="1" i="1" dirty="0"/>
          </a:p>
        </p:txBody>
      </p:sp>
      <p:sp>
        <p:nvSpPr>
          <p:cNvPr id="7" name="Content Placeholder 2"/>
          <p:cNvSpPr>
            <a:spLocks noGrp="1"/>
          </p:cNvSpPr>
          <p:nvPr>
            <p:ph idx="1"/>
          </p:nvPr>
        </p:nvSpPr>
        <p:spPr>
          <a:xfrm>
            <a:off x="609600" y="1295400"/>
            <a:ext cx="7772400" cy="4724400"/>
          </a:xfrm>
        </p:spPr>
        <p:txBody>
          <a:bodyPr/>
          <a:lstStyle/>
          <a:p>
            <a:pPr marL="0" lvl="1" indent="0">
              <a:buNone/>
            </a:pPr>
            <a:endParaRPr lang="en-US" sz="1400" dirty="0"/>
          </a:p>
          <a:p>
            <a:endParaRPr lang="en-US" dirty="0"/>
          </a:p>
        </p:txBody>
      </p:sp>
      <p:sp>
        <p:nvSpPr>
          <p:cNvPr id="4" name="Content Placeholder 2"/>
          <p:cNvSpPr>
            <a:spLocks noGrp="1"/>
          </p:cNvSpPr>
          <p:nvPr>
            <p:ph idx="1"/>
          </p:nvPr>
        </p:nvSpPr>
        <p:spPr>
          <a:xfrm>
            <a:off x="609600" y="1371601"/>
            <a:ext cx="8610600" cy="4495800"/>
          </a:xfrm>
        </p:spPr>
        <p:txBody>
          <a:bodyPr/>
          <a:lstStyle/>
          <a:p>
            <a:endParaRPr lang="en-US" sz="1800" dirty="0" smtClean="0"/>
          </a:p>
          <a:p>
            <a:pPr marL="914400" lvl="1">
              <a:buFont typeface="Courier New" panose="02070309020205020404" pitchFamily="49" charset="0"/>
              <a:buChar char="o"/>
            </a:pPr>
            <a:endParaRPr lang="en-US" sz="1200" b="1" u="sng" dirty="0" smtClean="0"/>
          </a:p>
          <a:p>
            <a:endParaRPr lang="en-US" dirty="0"/>
          </a:p>
        </p:txBody>
      </p:sp>
    </p:spTree>
    <p:extLst>
      <p:ext uri="{BB962C8B-B14F-4D97-AF65-F5344CB8AC3E}">
        <p14:creationId xmlns:p14="http://schemas.microsoft.com/office/powerpoint/2010/main" val="838450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609600" y="1295400"/>
            <a:ext cx="7772400" cy="4724400"/>
          </a:xfrm>
        </p:spPr>
        <p:txBody>
          <a:bodyPr/>
          <a:lstStyle/>
          <a:p>
            <a:pPr marL="0" lvl="1" indent="0">
              <a:buNone/>
            </a:pPr>
            <a:endParaRPr lang="en-US" sz="1400" dirty="0"/>
          </a:p>
          <a:p>
            <a:endParaRPr lang="en-US" dirty="0"/>
          </a:p>
        </p:txBody>
      </p:sp>
      <p:sp>
        <p:nvSpPr>
          <p:cNvPr id="4" name="Title 3">
            <a:extLst>
              <a:ext uri="{FF2B5EF4-FFF2-40B4-BE49-F238E27FC236}">
                <a16:creationId xmlns="" xmlns:a16="http://schemas.microsoft.com/office/drawing/2014/main" id="{1B9314A6-0CD7-4C8C-A4AE-F2E655EF5615}"/>
              </a:ext>
            </a:extLst>
          </p:cNvPr>
          <p:cNvSpPr>
            <a:spLocks noGrp="1"/>
          </p:cNvSpPr>
          <p:nvPr>
            <p:ph type="title"/>
          </p:nvPr>
        </p:nvSpPr>
        <p:spPr>
          <a:xfrm>
            <a:off x="304800" y="533400"/>
            <a:ext cx="8686800" cy="1143000"/>
          </a:xfrm>
        </p:spPr>
        <p:txBody>
          <a:bodyPr/>
          <a:lstStyle/>
          <a:p>
            <a:pPr algn="ctr"/>
            <a:r>
              <a:rPr lang="en-US" sz="3600" b="1" dirty="0"/>
              <a:t>Computing FTES</a:t>
            </a:r>
          </a:p>
        </p:txBody>
      </p:sp>
      <p:sp>
        <p:nvSpPr>
          <p:cNvPr id="6" name="Content Placeholder 4">
            <a:extLst>
              <a:ext uri="{FF2B5EF4-FFF2-40B4-BE49-F238E27FC236}">
                <a16:creationId xmlns="" xmlns:a16="http://schemas.microsoft.com/office/drawing/2014/main" id="{D411E3E2-22B6-42D7-BD67-9C913B3F73C5}"/>
              </a:ext>
            </a:extLst>
          </p:cNvPr>
          <p:cNvSpPr>
            <a:spLocks noGrp="1"/>
          </p:cNvSpPr>
          <p:nvPr>
            <p:ph idx="1"/>
          </p:nvPr>
        </p:nvSpPr>
        <p:spPr>
          <a:xfrm>
            <a:off x="685800" y="1524000"/>
            <a:ext cx="7543800" cy="4351338"/>
          </a:xfrm>
        </p:spPr>
        <p:txBody>
          <a:bodyPr/>
          <a:lstStyle/>
          <a:p>
            <a:pPr marL="342900" indent="-342900" algn="just">
              <a:buNone/>
              <a:defRPr/>
            </a:pPr>
            <a:r>
              <a:rPr lang="en-US" sz="1800" b="1" dirty="0">
                <a:solidFill>
                  <a:prstClr val="black"/>
                </a:solidFill>
              </a:rPr>
              <a:t>FTES is computed under one of the four available attendance accounting procedures </a:t>
            </a:r>
            <a:r>
              <a:rPr lang="en-US" sz="1800" b="1" dirty="0" smtClean="0">
                <a:solidFill>
                  <a:srgbClr val="1C1C1C"/>
                </a:solidFill>
              </a:rPr>
              <a:t>(T5 </a:t>
            </a:r>
            <a:r>
              <a:rPr lang="en-US" sz="1800" b="1" dirty="0">
                <a:solidFill>
                  <a:srgbClr val="000000"/>
                </a:solidFill>
              </a:rPr>
              <a:t>§</a:t>
            </a:r>
            <a:r>
              <a:rPr lang="en-US" sz="1800" b="1" dirty="0">
                <a:solidFill>
                  <a:srgbClr val="1C1C1C"/>
                </a:solidFill>
              </a:rPr>
              <a:t>58003.1).</a:t>
            </a:r>
          </a:p>
          <a:p>
            <a:pPr marL="342900" indent="-342900">
              <a:buNone/>
              <a:defRPr/>
            </a:pPr>
            <a:endParaRPr lang="en-US" sz="1800" b="1" dirty="0">
              <a:solidFill>
                <a:prstClr val="black"/>
              </a:solidFill>
            </a:endParaRPr>
          </a:p>
          <a:p>
            <a:pPr>
              <a:spcBef>
                <a:spcPts val="0"/>
              </a:spcBef>
              <a:spcAft>
                <a:spcPts val="600"/>
              </a:spcAft>
              <a:buClrTx/>
              <a:buSzPct val="100000"/>
              <a:defRPr/>
            </a:pPr>
            <a:r>
              <a:rPr lang="en-US" sz="1800" dirty="0">
                <a:solidFill>
                  <a:srgbClr val="1C1C1C"/>
                </a:solidFill>
              </a:rPr>
              <a:t>Weekly Census </a:t>
            </a:r>
            <a:r>
              <a:rPr lang="en-US" sz="1200" dirty="0">
                <a:solidFill>
                  <a:srgbClr val="1C1C1C"/>
                </a:solidFill>
              </a:rPr>
              <a:t>(T5 §§ 58003.1(b); 58004)</a:t>
            </a:r>
          </a:p>
          <a:p>
            <a:pPr>
              <a:spcBef>
                <a:spcPts val="0"/>
              </a:spcBef>
              <a:spcAft>
                <a:spcPts val="600"/>
              </a:spcAft>
              <a:buClrTx/>
              <a:buSzPct val="100000"/>
              <a:buFont typeface="Wingdings" pitchFamily="2" charset="2"/>
              <a:buChar char="§"/>
              <a:defRPr/>
            </a:pPr>
            <a:r>
              <a:rPr lang="en-US" sz="1800" dirty="0">
                <a:solidFill>
                  <a:srgbClr val="1C1C1C"/>
                </a:solidFill>
              </a:rPr>
              <a:t>Daily Census </a:t>
            </a:r>
            <a:r>
              <a:rPr lang="en-US" sz="1200" dirty="0">
                <a:solidFill>
                  <a:srgbClr val="1C1C1C"/>
                </a:solidFill>
              </a:rPr>
              <a:t>(T5 §§ 58003.1(c); 58004)</a:t>
            </a:r>
          </a:p>
          <a:p>
            <a:pPr>
              <a:spcBef>
                <a:spcPts val="0"/>
              </a:spcBef>
              <a:spcAft>
                <a:spcPts val="600"/>
              </a:spcAft>
              <a:buClrTx/>
              <a:buSzPct val="100000"/>
              <a:buFont typeface="Wingdings" pitchFamily="2" charset="2"/>
              <a:buChar char="§"/>
              <a:defRPr/>
            </a:pPr>
            <a:r>
              <a:rPr lang="en-US" sz="1800" dirty="0">
                <a:solidFill>
                  <a:srgbClr val="1C1C1C"/>
                </a:solidFill>
              </a:rPr>
              <a:t>Actual Hours of Attendance (Positive Attendance) </a:t>
            </a:r>
            <a:r>
              <a:rPr lang="en-US" sz="1200" dirty="0">
                <a:solidFill>
                  <a:srgbClr val="1C1C1C"/>
                </a:solidFill>
              </a:rPr>
              <a:t>(T5 §§ 58003.1(d), (e), (g); 58006)</a:t>
            </a:r>
          </a:p>
          <a:p>
            <a:pPr>
              <a:spcBef>
                <a:spcPts val="0"/>
              </a:spcBef>
              <a:spcAft>
                <a:spcPts val="600"/>
              </a:spcAft>
              <a:buClrTx/>
              <a:buSzPct val="100000"/>
              <a:buFont typeface="Wingdings" pitchFamily="2" charset="2"/>
              <a:buChar char="§"/>
              <a:defRPr/>
            </a:pPr>
            <a:r>
              <a:rPr lang="en-US" sz="1800" dirty="0">
                <a:solidFill>
                  <a:srgbClr val="1C1C1C"/>
                </a:solidFill>
              </a:rPr>
              <a:t>Alternative Attendance Accounting Procedure </a:t>
            </a:r>
            <a:r>
              <a:rPr lang="en-US" sz="1200" dirty="0">
                <a:solidFill>
                  <a:srgbClr val="1C1C1C"/>
                </a:solidFill>
              </a:rPr>
              <a:t>(T5 §§ 58003.1(f); </a:t>
            </a:r>
            <a:r>
              <a:rPr lang="en-US" sz="1200" dirty="0" smtClean="0">
                <a:solidFill>
                  <a:srgbClr val="1C1C1C"/>
                </a:solidFill>
              </a:rPr>
              <a:t>58009)</a:t>
            </a:r>
          </a:p>
          <a:p>
            <a:pPr lvl="1">
              <a:spcBef>
                <a:spcPts val="0"/>
              </a:spcBef>
              <a:spcAft>
                <a:spcPts val="600"/>
              </a:spcAft>
              <a:buClrTx/>
              <a:buSzPct val="100000"/>
              <a:buFont typeface="Arial" panose="020B0604020202020204" pitchFamily="34" charset="0"/>
              <a:buChar char="•"/>
              <a:defRPr/>
            </a:pPr>
            <a:r>
              <a:rPr lang="en-US" sz="1800" dirty="0" smtClean="0">
                <a:solidFill>
                  <a:srgbClr val="1C1C1C"/>
                </a:solidFill>
              </a:rPr>
              <a:t>Credit </a:t>
            </a:r>
            <a:r>
              <a:rPr lang="en-US" sz="1800" dirty="0">
                <a:solidFill>
                  <a:srgbClr val="1C1C1C"/>
                </a:solidFill>
              </a:rPr>
              <a:t>Independent Study, Work Experience Education, and </a:t>
            </a:r>
            <a:r>
              <a:rPr lang="en-US" sz="1800" u="sng" dirty="0">
                <a:solidFill>
                  <a:srgbClr val="1C1C1C"/>
                </a:solidFill>
              </a:rPr>
              <a:t>Certain</a:t>
            </a:r>
            <a:r>
              <a:rPr lang="en-US" sz="1800" dirty="0">
                <a:solidFill>
                  <a:srgbClr val="1C1C1C"/>
                </a:solidFill>
              </a:rPr>
              <a:t> Distance Education </a:t>
            </a:r>
            <a:r>
              <a:rPr lang="en-US" sz="1800" dirty="0" smtClean="0">
                <a:solidFill>
                  <a:srgbClr val="1C1C1C"/>
                </a:solidFill>
              </a:rPr>
              <a:t>Courses</a:t>
            </a:r>
          </a:p>
          <a:p>
            <a:pPr lvl="1">
              <a:spcBef>
                <a:spcPts val="0"/>
              </a:spcBef>
              <a:spcAft>
                <a:spcPts val="600"/>
              </a:spcAft>
              <a:buClrTx/>
              <a:buSzPct val="100000"/>
              <a:buFont typeface="Arial" panose="020B0604020202020204" pitchFamily="34" charset="0"/>
              <a:buChar char="•"/>
              <a:defRPr/>
            </a:pPr>
            <a:r>
              <a:rPr lang="en-US" sz="1800" dirty="0" smtClean="0">
                <a:solidFill>
                  <a:srgbClr val="1C1C1C"/>
                </a:solidFill>
              </a:rPr>
              <a:t>Noncredit </a:t>
            </a:r>
            <a:r>
              <a:rPr lang="en-US" sz="1800" dirty="0">
                <a:solidFill>
                  <a:srgbClr val="1C1C1C"/>
                </a:solidFill>
              </a:rPr>
              <a:t>Independent Study / Noncredit Distance Education Courses</a:t>
            </a:r>
          </a:p>
          <a:p>
            <a:endParaRPr lang="en-US" dirty="0"/>
          </a:p>
        </p:txBody>
      </p:sp>
    </p:spTree>
    <p:extLst>
      <p:ext uri="{BB962C8B-B14F-4D97-AF65-F5344CB8AC3E}">
        <p14:creationId xmlns:p14="http://schemas.microsoft.com/office/powerpoint/2010/main" val="42214742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609600" y="1295400"/>
            <a:ext cx="7772400" cy="4724400"/>
          </a:xfrm>
        </p:spPr>
        <p:txBody>
          <a:bodyPr/>
          <a:lstStyle/>
          <a:p>
            <a:pPr marL="0" lvl="1" indent="0">
              <a:buNone/>
            </a:pPr>
            <a:endParaRPr lang="en-US" sz="1400" dirty="0"/>
          </a:p>
          <a:p>
            <a:endParaRPr lang="en-US" dirty="0"/>
          </a:p>
        </p:txBody>
      </p:sp>
      <p:sp>
        <p:nvSpPr>
          <p:cNvPr id="4" name="Title 3">
            <a:extLst>
              <a:ext uri="{FF2B5EF4-FFF2-40B4-BE49-F238E27FC236}">
                <a16:creationId xmlns="" xmlns:a16="http://schemas.microsoft.com/office/drawing/2014/main" id="{1B9314A6-0CD7-4C8C-A4AE-F2E655EF5615}"/>
              </a:ext>
            </a:extLst>
          </p:cNvPr>
          <p:cNvSpPr>
            <a:spLocks noGrp="1"/>
          </p:cNvSpPr>
          <p:nvPr>
            <p:ph type="title"/>
          </p:nvPr>
        </p:nvSpPr>
        <p:spPr>
          <a:xfrm>
            <a:off x="304800" y="533400"/>
            <a:ext cx="8686800" cy="1143000"/>
          </a:xfrm>
        </p:spPr>
        <p:txBody>
          <a:bodyPr/>
          <a:lstStyle/>
          <a:p>
            <a:pPr algn="ctr"/>
            <a:r>
              <a:rPr lang="en-US" sz="3600" b="1" dirty="0" smtClean="0"/>
              <a:t>Weekly Census </a:t>
            </a:r>
            <a:endParaRPr lang="en-US" sz="3600" b="1" dirty="0"/>
          </a:p>
        </p:txBody>
      </p:sp>
      <p:sp>
        <p:nvSpPr>
          <p:cNvPr id="6" name="Content Placeholder 4">
            <a:extLst>
              <a:ext uri="{FF2B5EF4-FFF2-40B4-BE49-F238E27FC236}">
                <a16:creationId xmlns="" xmlns:a16="http://schemas.microsoft.com/office/drawing/2014/main" id="{D411E3E2-22B6-42D7-BD67-9C913B3F73C5}"/>
              </a:ext>
            </a:extLst>
          </p:cNvPr>
          <p:cNvSpPr>
            <a:spLocks noGrp="1"/>
          </p:cNvSpPr>
          <p:nvPr>
            <p:ph idx="1"/>
          </p:nvPr>
        </p:nvSpPr>
        <p:spPr>
          <a:xfrm>
            <a:off x="685800" y="1524000"/>
            <a:ext cx="7543800" cy="4351338"/>
          </a:xfrm>
        </p:spPr>
        <p:txBody>
          <a:bodyPr/>
          <a:lstStyle/>
          <a:p>
            <a:pPr marL="0" indent="0">
              <a:buNone/>
            </a:pPr>
            <a:r>
              <a:rPr lang="en-US" sz="2000" dirty="0"/>
              <a:t>The units of full-time equivalent student of credit courses </a:t>
            </a:r>
            <a:r>
              <a:rPr lang="en-US" sz="2000" u="sng" dirty="0"/>
              <a:t>scheduled conterminously with the term</a:t>
            </a:r>
            <a:r>
              <a:rPr lang="en-US" sz="2000" dirty="0"/>
              <a:t>, exclusive of independent study and cooperative work-experience education courses, shall be computed by multiplying the student contact hours of active enrollment as of </a:t>
            </a:r>
            <a:r>
              <a:rPr lang="en-US" sz="2000" u="sng" dirty="0"/>
              <a:t>Monday of the weeks nearest to one-fifth of the length of the term</a:t>
            </a:r>
            <a:r>
              <a:rPr lang="en-US" sz="2000" dirty="0"/>
              <a:t>, unless other weeks are specified by the Chancellor to incorporate past practice, </a:t>
            </a:r>
            <a:r>
              <a:rPr lang="en-US" sz="2000" u="sng" dirty="0"/>
              <a:t>by the term length multiplier</a:t>
            </a:r>
            <a:r>
              <a:rPr lang="en-US" sz="2000" dirty="0"/>
              <a:t>, and divided by 525. </a:t>
            </a:r>
          </a:p>
          <a:p>
            <a:endParaRPr lang="en-US" dirty="0"/>
          </a:p>
        </p:txBody>
      </p:sp>
    </p:spTree>
    <p:extLst>
      <p:ext uri="{BB962C8B-B14F-4D97-AF65-F5344CB8AC3E}">
        <p14:creationId xmlns:p14="http://schemas.microsoft.com/office/powerpoint/2010/main" val="9312228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PPT Template  1">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Geneva"/>
        <a:cs typeface=""/>
      </a:majorFont>
      <a:minorFont>
        <a:latin typeface="Arial"/>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Geneva"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Geneva"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 Template  1</Template>
  <TotalTime>1</TotalTime>
  <Words>1488</Words>
  <Application>Microsoft Office PowerPoint</Application>
  <PresentationFormat>On-screen Show (4:3)</PresentationFormat>
  <Paragraphs>146</Paragraphs>
  <Slides>18</Slides>
  <Notes>0</Notes>
  <HiddenSlides>0</HiddenSlides>
  <MMClips>0</MMClips>
  <ScaleCrop>false</ScaleCrop>
  <Company>
  </Company>
  <LinksUpToDate>false</LinksUpToDate>
  <SharedDoc>false</SharedDoc>
  <HyperlinksChanged>false</HyperlinksChanged>
  <AppVersion>14.0000</AppVersion>
</Properties>
</file>

<file path=docProps/core.xml><?xml version="1.0" encoding="utf-8"?>
<coreProperties xmlns:dc="http://purl.org/dc/elements/1.1/" xmlns:dcterms="http://purl.org/dc/terms/" xmlns:xsi="http://www.w3.org/2001/XMLSchema-instance" xmlns="http://schemas.openxmlformats.org/package/2006/metadata/core-properties">
  <dc:title>PowerPoint Presentation</dc:title>
  <dc:creator>Watson, Michael D.</dc:creator>
  <lastModifiedBy>Setoudeh, Ashley S.</lastModifiedBy>
  <revision>1</revision>
  <dcterms:created xsi:type="dcterms:W3CDTF">2019-02-27T15:43:23.0704004Z</dcterms:created>
  <dcterms:modified xsi:type="dcterms:W3CDTF">2019-02-27T15:43:23.0704004Z</dcterms:modified>
  <version>0</version>
</coreProperties>
</file>