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6" r:id="rId4"/>
  </p:sldMasterIdLst>
  <p:notesMasterIdLst>
    <p:notesMasterId r:id="rId14"/>
  </p:notesMasterIdLst>
  <p:sldIdLst>
    <p:sldId id="627" r:id="rId5"/>
    <p:sldId id="628" r:id="rId6"/>
    <p:sldId id="630" r:id="rId7"/>
    <p:sldId id="631" r:id="rId8"/>
    <p:sldId id="632" r:id="rId9"/>
    <p:sldId id="633" r:id="rId10"/>
    <p:sldId id="634" r:id="rId11"/>
    <p:sldId id="635" r:id="rId12"/>
    <p:sldId id="63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82" autoAdjust="0"/>
    <p:restoredTop sz="94618" autoAdjust="0"/>
  </p:normalViewPr>
  <p:slideViewPr>
    <p:cSldViewPr>
      <p:cViewPr varScale="1">
        <p:scale>
          <a:sx n="83" d="100"/>
          <a:sy n="83" d="100"/>
        </p:scale>
        <p:origin x="90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E7DB9-BFFB-4C85-B114-E24A5185EB8F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F5EA5-E171-43DA-B44E-38F019ECE8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7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533400" y="1403350"/>
            <a:ext cx="7810500" cy="972344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3400" y="2501007"/>
            <a:ext cx="7810500" cy="2083693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025">
                <a:solidFill>
                  <a:srgbClr val="5E5E5E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25">
                <a:solidFill>
                  <a:srgbClr val="5E5E5E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25">
                <a:solidFill>
                  <a:srgbClr val="5E5E5E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25">
                <a:solidFill>
                  <a:srgbClr val="5E5E5E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25">
                <a:solidFill>
                  <a:srgbClr val="5E5E5E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AEBG_PowerPoint20182.png" descr="AEBG_PowerPoint2018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67258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420E-478A-4C7D-9552-0F2FBFF69FF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9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3413" y="177800"/>
            <a:ext cx="787717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33413" y="1574800"/>
            <a:ext cx="7877175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4637" y="6540500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404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</p:sldLayoutIdLst>
  <p:transition spd="med"/>
  <p:hf hdr="0" ftr="0" dt="0"/>
  <p:txStyles>
    <p:titleStyle>
      <a:lvl1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238125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476250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714375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952500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190625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428750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666875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905000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143125" marR="0" indent="-238125" algn="l" defTabSz="309563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8572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17145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25717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34290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42862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51435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60007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68580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CAEP Update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  <a:p>
            <a:r>
              <a:rPr lang="en-US" sz="3000" b="1" dirty="0" smtClean="0"/>
              <a:t>ACCE Drive-in</a:t>
            </a:r>
          </a:p>
          <a:p>
            <a:r>
              <a:rPr lang="en-US" sz="3000" b="1" dirty="0" smtClean="0"/>
              <a:t>November 12, 2020</a:t>
            </a:r>
          </a:p>
          <a:p>
            <a:r>
              <a:rPr lang="en-US" sz="3000" b="1" dirty="0" smtClean="0"/>
              <a:t>Neil Kelly</a:t>
            </a:r>
            <a:endParaRPr lang="en-US" sz="3000" b="1" dirty="0"/>
          </a:p>
        </p:txBody>
      </p:sp>
      <p:pic>
        <p:nvPicPr>
          <p:cNvPr id="7" name="Picture 6" descr="Coquitlam Centre Free Drive-In Movies 2010 » Vancouve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0"/>
            <a:ext cx="47625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289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3413" y="177800"/>
            <a:ext cx="7877175" cy="73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1" y="1371600"/>
            <a:ext cx="8610600" cy="51689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   CAEP Summit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3 </a:t>
            </a:r>
            <a:r>
              <a:rPr lang="en-US" sz="3200" dirty="0"/>
              <a:t>year plans &amp; goal setting</a:t>
            </a:r>
          </a:p>
          <a:p>
            <a:r>
              <a:rPr lang="en-US" sz="3200" dirty="0" smtClean="0"/>
              <a:t>  </a:t>
            </a:r>
            <a:r>
              <a:rPr lang="en-US" sz="3200" dirty="0"/>
              <a:t>	19-20 preliminary state data</a:t>
            </a:r>
          </a:p>
          <a:p>
            <a:r>
              <a:rPr lang="en-US" sz="3200" dirty="0" smtClean="0"/>
              <a:t>  </a:t>
            </a:r>
            <a:r>
              <a:rPr lang="en-US" sz="3200" dirty="0"/>
              <a:t>	Communities of Practices / Interviews</a:t>
            </a:r>
          </a:p>
          <a:p>
            <a:r>
              <a:rPr lang="en-US" sz="3200" dirty="0" smtClean="0"/>
              <a:t>   </a:t>
            </a:r>
            <a:r>
              <a:rPr lang="en-US" sz="3200" dirty="0"/>
              <a:t>	AB705 &amp; other Transition Efforts</a:t>
            </a:r>
          </a:p>
          <a:p>
            <a:r>
              <a:rPr lang="en-US" sz="3200" dirty="0" smtClean="0"/>
              <a:t>   </a:t>
            </a:r>
            <a:r>
              <a:rPr lang="en-US" sz="3200" dirty="0"/>
              <a:t>	Recent survey </a:t>
            </a:r>
            <a:r>
              <a:rPr lang="en-US" sz="3200" dirty="0" smtClean="0"/>
              <a:t>data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Open Discussion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8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CAEP 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3" y="1143000"/>
            <a:ext cx="8129587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 1200 people registered</a:t>
            </a:r>
          </a:p>
          <a:p>
            <a:r>
              <a:rPr lang="en-US" sz="2400" dirty="0" smtClean="0"/>
              <a:t>Still working on the evaluations</a:t>
            </a:r>
          </a:p>
          <a:p>
            <a:r>
              <a:rPr lang="en-US" sz="2400" dirty="0" smtClean="0"/>
              <a:t>Virtual Summit platform will stay open for the next few months</a:t>
            </a:r>
          </a:p>
          <a:p>
            <a:r>
              <a:rPr lang="en-US" sz="2400" dirty="0" smtClean="0"/>
              <a:t>Working on packaging the various strands and topics for your viewing pleasure.</a:t>
            </a:r>
          </a:p>
          <a:p>
            <a:r>
              <a:rPr lang="en-US" sz="2400" dirty="0" smtClean="0"/>
              <a:t>Summit for 2021 will also be virtual – but same month – October</a:t>
            </a:r>
          </a:p>
          <a:p>
            <a:r>
              <a:rPr lang="en-US" sz="2400" dirty="0" smtClean="0"/>
              <a:t>CAEP Office set the record for most people on a panel!!!!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File:On the summit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27208"/>
            <a:ext cx="182393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4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3 year plans &amp;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4800"/>
            <a:ext cx="8762999" cy="464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Guidance will roll out in the Spring 2021</a:t>
            </a:r>
          </a:p>
          <a:p>
            <a:r>
              <a:rPr lang="en-US" sz="2400" dirty="0" smtClean="0"/>
              <a:t>Plans will be due June 2022</a:t>
            </a:r>
          </a:p>
          <a:p>
            <a:r>
              <a:rPr lang="en-US" sz="2400" dirty="0" smtClean="0"/>
              <a:t>Process will include goal setting</a:t>
            </a:r>
          </a:p>
          <a:p>
            <a:r>
              <a:rPr lang="en-US" sz="2400" dirty="0" smtClean="0"/>
              <a:t>You may update your current 3 year plan (if you wish) or create a brand new plan (but the plan is for regional use only).</a:t>
            </a:r>
          </a:p>
          <a:p>
            <a:r>
              <a:rPr lang="en-US" sz="2400" dirty="0" smtClean="0"/>
              <a:t>State will require the submission of goals/targets into NOVA</a:t>
            </a:r>
          </a:p>
          <a:p>
            <a:r>
              <a:rPr lang="en-US" sz="2400" dirty="0" smtClean="0"/>
              <a:t>Still working on the details. More to follow</a:t>
            </a:r>
          </a:p>
          <a:p>
            <a:r>
              <a:rPr lang="en-US" sz="2400" dirty="0" smtClean="0"/>
              <a:t>But be prepared!!!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Planning Ahea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7800"/>
            <a:ext cx="2667000" cy="177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03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3" y="381000"/>
            <a:ext cx="7897957" cy="9141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19-20 </a:t>
            </a:r>
            <a:r>
              <a:rPr lang="en-US" dirty="0"/>
              <a:t>preliminary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</a:t>
            </a:r>
            <a:r>
              <a:rPr lang="en-US" dirty="0" smtClean="0"/>
              <a:t>tate CAEP 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164" y="1828800"/>
            <a:ext cx="8690435" cy="54864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Only TOPSPro student data available right now for 19-20</a:t>
            </a:r>
          </a:p>
          <a:p>
            <a:r>
              <a:rPr lang="en-US" sz="2400" dirty="0" smtClean="0"/>
              <a:t>COMIS data will be coming in over the next few months</a:t>
            </a:r>
          </a:p>
          <a:p>
            <a:r>
              <a:rPr lang="en-US" sz="2400" dirty="0" smtClean="0"/>
              <a:t>LaunchBoard will display 19-20 student data by March 2021</a:t>
            </a:r>
          </a:p>
          <a:p>
            <a:r>
              <a:rPr lang="en-US" sz="2400" dirty="0" smtClean="0"/>
              <a:t>So far, 10% drop in CAEP enrollment compared to 18-19</a:t>
            </a:r>
          </a:p>
          <a:p>
            <a:r>
              <a:rPr lang="en-US" sz="2400" dirty="0" smtClean="0"/>
              <a:t>WIOA II funded colleges show a 12% drop from 18-19</a:t>
            </a:r>
          </a:p>
          <a:p>
            <a:r>
              <a:rPr lang="en-US" sz="2400" dirty="0" smtClean="0"/>
              <a:t>Enrolled CAEP students reaching 12 hours of instruction or more – 68.8% </a:t>
            </a:r>
          </a:p>
          <a:p>
            <a:r>
              <a:rPr lang="en-US" sz="2400" dirty="0" smtClean="0"/>
              <a:t>Of those w/ 12 hours or more – 37% completed one or more  Educational Functioning Level.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File:PreliminaryTreatyOfParisPainting.jp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2925"/>
            <a:ext cx="3599152" cy="164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6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3" y="1219200"/>
            <a:ext cx="7877175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Gathering information on who’s doing what, and how they are doing it, and if they are any good at doing what they are doing.</a:t>
            </a:r>
          </a:p>
          <a:p>
            <a:r>
              <a:rPr lang="en-US" sz="2800" dirty="0" smtClean="0"/>
              <a:t>Summit Presentations</a:t>
            </a:r>
          </a:p>
          <a:p>
            <a:r>
              <a:rPr lang="en-US" sz="2800" dirty="0" smtClean="0"/>
              <a:t>Hanover Research &amp; Guided Pathways</a:t>
            </a:r>
          </a:p>
          <a:p>
            <a:r>
              <a:rPr lang="en-US" sz="2800" dirty="0" smtClean="0"/>
              <a:t>High Road Alliance &amp; Transition / I2</a:t>
            </a:r>
          </a:p>
          <a:p>
            <a:r>
              <a:rPr lang="en-US" sz="2800" dirty="0" smtClean="0"/>
              <a:t>SCOE TAP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Department of Communities, Disability Services and Senior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21447"/>
            <a:ext cx="7772400" cy="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0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AB705 &amp; other Transition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3" y="1574800"/>
            <a:ext cx="7877175" cy="1701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Along with Communities of Practices – we will be having professional development events/webinars on the following transition efforts ( and more)…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147249"/>
              </p:ext>
            </p:extLst>
          </p:nvPr>
        </p:nvGraphicFramePr>
        <p:xfrm>
          <a:off x="1219200" y="3468255"/>
          <a:ext cx="6096000" cy="307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3407704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11911335"/>
                    </a:ext>
                  </a:extLst>
                </a:gridCol>
              </a:tblGrid>
              <a:tr h="506009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Dual Enrollment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Guided Pathways</a:t>
                      </a:r>
                      <a:endParaRPr lang="en-US" sz="2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299925"/>
                  </a:ext>
                </a:extLst>
              </a:tr>
              <a:tr h="903587">
                <a:tc>
                  <a:txBody>
                    <a:bodyPr/>
                    <a:lstStyle/>
                    <a:p>
                      <a:pPr marL="0" marR="0" indent="0" algn="ctr" defTabSz="309563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Co-Enrollment</a:t>
                      </a:r>
                      <a:endParaRPr lang="en-US" sz="2200" b="1" i="0" u="none" strike="noStrike" cap="none" spc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09563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Integrated Education &amp; Training</a:t>
                      </a:r>
                      <a:endParaRPr lang="en-US" sz="2200" b="1" i="0" u="none" strike="noStrike" cap="none" spc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832369"/>
                  </a:ext>
                </a:extLst>
              </a:tr>
              <a:tr h="903587">
                <a:tc>
                  <a:txBody>
                    <a:bodyPr/>
                    <a:lstStyle/>
                    <a:p>
                      <a:pPr marL="0" marR="0" indent="0" algn="ctr" defTabSz="309563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Pre-Apprenticeship</a:t>
                      </a:r>
                      <a:endParaRPr lang="en-US" sz="2200" b="1" i="0" u="none" strike="noStrike" cap="none" spc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09563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Immigrant Integration</a:t>
                      </a:r>
                      <a:endParaRPr lang="en-US" sz="2200" b="1" i="0" u="none" strike="noStrike" cap="none" spc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38932"/>
                  </a:ext>
                </a:extLst>
              </a:tr>
              <a:tr h="506009">
                <a:tc>
                  <a:txBody>
                    <a:bodyPr/>
                    <a:lstStyle/>
                    <a:p>
                      <a:pPr marL="0" marR="0" indent="0" algn="ctr" defTabSz="309563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Competency Based Education</a:t>
                      </a:r>
                      <a:endParaRPr lang="en-US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09563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Pathway Mapping</a:t>
                      </a:r>
                      <a:endParaRPr lang="en-US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8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98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Survey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West Ed survey of noncredit faculty &amp; staff – over 1000 responses from close to 80 community colleges.</a:t>
            </a:r>
          </a:p>
          <a:p>
            <a:r>
              <a:rPr lang="en-US" sz="3200" dirty="0" smtClean="0"/>
              <a:t>Survey was done in May / June of 2020</a:t>
            </a:r>
          </a:p>
          <a:p>
            <a:r>
              <a:rPr lang="en-US" sz="3200" dirty="0" smtClean="0"/>
              <a:t>CDE survey of WIOA II and later CAEP agencies – 147 agencies responded.</a:t>
            </a:r>
          </a:p>
          <a:p>
            <a:r>
              <a:rPr lang="en-US" sz="3200" dirty="0" smtClean="0"/>
              <a:t>Survey started in April and was extended to August of 2020.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In My Own Terms - Terminology for Beginners and Beyo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436614"/>
            <a:ext cx="2011413" cy="104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7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5" name="Content Placeholder 4" descr="David S. Pumpkins - Wikipedi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194" y="2286000"/>
            <a:ext cx="5647006" cy="323249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F33-9034-4B02-8C14-3CD1CA9E82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6318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2" ma:contentTypeDescription="Create a new document." ma:contentTypeScope="" ma:versionID="424eedda988c44a56a94d2fcc684c334">
  <xsd:schema xmlns:xsd="http://www.w3.org/2001/XMLSchema" xmlns:xs="http://www.w3.org/2001/XMLSchema" xmlns:p="http://schemas.microsoft.com/office/2006/metadata/properties" xmlns:ns3="c879b346-0b7d-453e-989e-4db3ade23c72" xmlns:ns4="89474bdd-c09e-4360-a4ae-bc1ba9dad73d" targetNamespace="http://schemas.microsoft.com/office/2006/metadata/properties" ma:root="true" ma:fieldsID="120772388380598ab3629cd9298a1f55" ns3:_="" ns4:_="">
    <xsd:import namespace="c879b346-0b7d-453e-989e-4db3ade23c72"/>
    <xsd:import namespace="89474bdd-c09e-4360-a4ae-bc1ba9dad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74bdd-c09e-4360-a4ae-bc1ba9dad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36F81A-E0B9-45E9-9F31-BBEACC852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89474bdd-c09e-4360-a4ae-bc1ba9dad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BAC97F-F28F-4494-95AC-4E645C5335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58020F-4A05-4DD4-A4A8-F2FAB6A40866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89474bdd-c09e-4360-a4ae-bc1ba9dad73d"/>
    <ds:schemaRef ds:uri="c879b346-0b7d-453e-989e-4db3ade23c72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18133</TotalTime>
  <Words>435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Neue</vt:lpstr>
      <vt:lpstr>Helvetica Neue Light</vt:lpstr>
      <vt:lpstr>Helvetica Neue Medium</vt:lpstr>
      <vt:lpstr>White</vt:lpstr>
      <vt:lpstr>CAEP Update</vt:lpstr>
      <vt:lpstr>Agenda</vt:lpstr>
      <vt:lpstr>CAEP Summit</vt:lpstr>
      <vt:lpstr>3 year plans &amp; goal setting</vt:lpstr>
      <vt:lpstr> 19-20 preliminary  State CAEP data </vt:lpstr>
      <vt:lpstr>Communities of Practice</vt:lpstr>
      <vt:lpstr>AB705 &amp; other Transition Efforts</vt:lpstr>
      <vt:lpstr>Recent Survey Data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aevans</dc:creator>
  <cp:lastModifiedBy>Kelly, Neil</cp:lastModifiedBy>
  <cp:revision>771</cp:revision>
  <dcterms:created xsi:type="dcterms:W3CDTF">2008-02-08T22:36:51Z</dcterms:created>
  <dcterms:modified xsi:type="dcterms:W3CDTF">2020-11-11T00:56:24Z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