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90" r:id="rId3"/>
  </p:sldMasterIdLst>
  <p:notesMasterIdLst>
    <p:notesMasterId r:id="rId29"/>
  </p:notesMasterIdLst>
  <p:handoutMasterIdLst>
    <p:handoutMasterId r:id="rId30"/>
  </p:handoutMasterIdLst>
  <p:sldIdLst>
    <p:sldId id="256" r:id="rId4"/>
    <p:sldId id="588" r:id="rId5"/>
    <p:sldId id="602" r:id="rId6"/>
    <p:sldId id="540" r:id="rId7"/>
    <p:sldId id="541" r:id="rId8"/>
    <p:sldId id="403" r:id="rId9"/>
    <p:sldId id="592" r:id="rId10"/>
    <p:sldId id="598" r:id="rId11"/>
    <p:sldId id="599" r:id="rId12"/>
    <p:sldId id="601" r:id="rId13"/>
    <p:sldId id="607" r:id="rId14"/>
    <p:sldId id="608" r:id="rId15"/>
    <p:sldId id="609" r:id="rId16"/>
    <p:sldId id="584" r:id="rId17"/>
    <p:sldId id="585" r:id="rId18"/>
    <p:sldId id="586" r:id="rId19"/>
    <p:sldId id="587" r:id="rId20"/>
    <p:sldId id="589" r:id="rId21"/>
    <p:sldId id="606" r:id="rId22"/>
    <p:sldId id="603" r:id="rId23"/>
    <p:sldId id="604" r:id="rId24"/>
    <p:sldId id="296" r:id="rId25"/>
    <p:sldId id="306" r:id="rId26"/>
    <p:sldId id="324" r:id="rId27"/>
    <p:sldId id="59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8" autoAdjust="0"/>
    <p:restoredTop sz="83129" autoAdjust="0"/>
  </p:normalViewPr>
  <p:slideViewPr>
    <p:cSldViewPr snapToGrid="0">
      <p:cViewPr varScale="1">
        <p:scale>
          <a:sx n="104" d="100"/>
          <a:sy n="104" d="100"/>
        </p:scale>
        <p:origin x="872" y="2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DDBBE9-0D9B-EF41-A34B-D9F32579456F}" type="datetimeFigureOut">
              <a:rPr lang="en-US" smtClean="0"/>
              <a:t>2/3/19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2/3/19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the throughput rate to the revised adjusted predicted throughput rates, since that is the latest data.</a:t>
            </a:r>
          </a:p>
        </p:txBody>
      </p:sp>
      <p:sp>
        <p:nvSpPr>
          <p:cNvPr id="4" name="Slide Number Placeholder 3"/>
          <p:cNvSpPr>
            <a:spLocks noGrp="1"/>
          </p:cNvSpPr>
          <p:nvPr>
            <p:ph type="sldNum" sz="quarter" idx="10"/>
          </p:nvPr>
        </p:nvSpPr>
        <p:spPr/>
        <p:txBody>
          <a:bodyPr/>
          <a:lstStyle/>
          <a:p>
            <a:fld id="{82C30568-8513-8240-B838-EF6D2CD343DD}" type="slidenum">
              <a:rPr lang="en-US" smtClean="0"/>
              <a:t>4</a:t>
            </a:fld>
            <a:endParaRPr lang="en-US" dirty="0"/>
          </a:p>
        </p:txBody>
      </p:sp>
    </p:spTree>
    <p:extLst>
      <p:ext uri="{BB962C8B-B14F-4D97-AF65-F5344CB8AC3E}">
        <p14:creationId xmlns:p14="http://schemas.microsoft.com/office/powerpoint/2010/main" val="18309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t>5</a:t>
            </a:fld>
            <a:endParaRPr lang="en-US" dirty="0"/>
          </a:p>
        </p:txBody>
      </p:sp>
    </p:spTree>
    <p:extLst>
      <p:ext uri="{BB962C8B-B14F-4D97-AF65-F5344CB8AC3E}">
        <p14:creationId xmlns:p14="http://schemas.microsoft.com/office/powerpoint/2010/main" val="316803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DA1C0585-4D7D-4D45-9C19-73128ED2C6A9}" type="datetime1">
              <a:rPr lang="en-US" smtClean="0">
                <a:solidFill>
                  <a:prstClr val="black">
                    <a:tint val="75000"/>
                  </a:prstClr>
                </a:solidFill>
              </a:rPr>
              <a:t>2/3/19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A9A364-8B88-F04D-B905-B2DB6394261B}" type="datetime1">
              <a:rPr lang="en-US" smtClean="0">
                <a:solidFill>
                  <a:prstClr val="black">
                    <a:tint val="75000"/>
                  </a:prstClr>
                </a:solidFill>
              </a:rPr>
              <a:t>2/3/19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70DB-D728-294B-A79C-80F1A1ED464C}" type="datetime1">
              <a:rPr lang="en-US" smtClean="0">
                <a:solidFill>
                  <a:prstClr val="black">
                    <a:tint val="75000"/>
                  </a:prstClr>
                </a:solidFill>
              </a:rPr>
              <a:t>2/3/19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3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32"/>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47788D-10CB-AB42-8797-5415699053B7}" type="datetime1">
              <a:rPr lang="en-US" smtClean="0">
                <a:solidFill>
                  <a:prstClr val="black">
                    <a:tint val="75000"/>
                  </a:prstClr>
                </a:solidFill>
              </a:rPr>
              <a:t>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680B4-757E-E547-A4A2-546B1519745B}" type="datetime1">
              <a:rPr lang="en-US" smtClean="0">
                <a:solidFill>
                  <a:prstClr val="black">
                    <a:tint val="75000"/>
                  </a:prstClr>
                </a:solidFill>
              </a:rPr>
              <a:t>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EC131-4BDF-594D-8BA4-EB7FA169BE8E}"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1D6A2-85D1-064D-AA37-955176B4DDE4}"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2E460-689B-6145-8E04-BDCA3F6CF607}"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F6F41-F5D6-F342-A934-B051F05C3B72}"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BEA31F-A095-8647-B241-FA0281CD3FE7}"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88126-BF94-DA41-989A-117EF627DE91}" type="datetime1">
              <a:rPr lang="en-US" smtClean="0"/>
              <a:t>2/3/19</a:t>
            </a:fld>
            <a:endParaRPr lang="en-US" dirty="0"/>
          </a:p>
        </p:txBody>
      </p:sp>
      <p:sp>
        <p:nvSpPr>
          <p:cNvPr id="6" name="Footer Placeholder 5"/>
          <p:cNvSpPr>
            <a:spLocks noGrp="1"/>
          </p:cNvSpPr>
          <p:nvPr>
            <p:ph type="ftr" sz="quarter" idx="11"/>
          </p:nvPr>
        </p:nvSpPr>
        <p:spPr/>
        <p:txBody>
          <a:bodyPr/>
          <a:lstStyle/>
          <a:p>
            <a:r>
              <a:rPr lang="en-US"/>
              <a:t>Accreditation Institute , February 19-20, 2016, San Diego,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77C961-3F48-0842-8059-D42628DE48B2}" type="datetime1">
              <a:rPr lang="en-US" smtClean="0"/>
              <a:t>2/3/19</a:t>
            </a:fld>
            <a:endParaRPr lang="en-US" dirty="0"/>
          </a:p>
        </p:txBody>
      </p:sp>
      <p:sp>
        <p:nvSpPr>
          <p:cNvPr id="6" name="Footer Placeholder 5"/>
          <p:cNvSpPr>
            <a:spLocks noGrp="1"/>
          </p:cNvSpPr>
          <p:nvPr>
            <p:ph type="ftr" sz="quarter" idx="11"/>
          </p:nvPr>
        </p:nvSpPr>
        <p:spPr/>
        <p:txBody>
          <a:bodyPr/>
          <a:lstStyle/>
          <a:p>
            <a:r>
              <a:rPr lang="en-US" dirty="0"/>
              <a:t>Accreditation Institute , February 19-20, 2016, San Diego,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0B53A-828D-3647-B60D-5A62B8481F07}" type="datetime1">
              <a:rPr lang="en-US" smtClean="0">
                <a:solidFill>
                  <a:prstClr val="black">
                    <a:tint val="75000"/>
                  </a:prstClr>
                </a:solidFill>
              </a:rPr>
              <a:t>2/3/19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44B929-B3C0-9744-AA2D-FD96B80BB392}" type="datetime1">
              <a:rPr lang="en-US" smtClean="0"/>
              <a:t>2/3/19</a:t>
            </a:fld>
            <a:endParaRPr lang="en-US" dirty="0"/>
          </a:p>
        </p:txBody>
      </p:sp>
      <p:sp>
        <p:nvSpPr>
          <p:cNvPr id="4" name="Footer Placeholder 3"/>
          <p:cNvSpPr>
            <a:spLocks noGrp="1"/>
          </p:cNvSpPr>
          <p:nvPr>
            <p:ph type="ftr" sz="quarter" idx="11"/>
          </p:nvPr>
        </p:nvSpPr>
        <p:spPr/>
        <p:txBody>
          <a:bodyPr/>
          <a:lstStyle/>
          <a:p>
            <a:r>
              <a:rPr lang="en-US"/>
              <a:t>Accreditation Institute , February 19-20, 2016, San Diego,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B2C0-8A13-ED4D-8B25-6E1FE7D47D35}" type="datetime1">
              <a:rPr lang="en-US" smtClean="0"/>
              <a:t>2/3/19</a:t>
            </a:fld>
            <a:endParaRPr lang="en-US" dirty="0"/>
          </a:p>
        </p:txBody>
      </p:sp>
      <p:sp>
        <p:nvSpPr>
          <p:cNvPr id="3" name="Footer Placeholder 2"/>
          <p:cNvSpPr>
            <a:spLocks noGrp="1"/>
          </p:cNvSpPr>
          <p:nvPr>
            <p:ph type="ftr" sz="quarter" idx="11"/>
          </p:nvPr>
        </p:nvSpPr>
        <p:spPr/>
        <p:txBody>
          <a:bodyPr/>
          <a:lstStyle/>
          <a:p>
            <a:r>
              <a:rPr lang="en-US"/>
              <a:t>Accreditation Institute , February 19-20, 2016, San Diego,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6BD60-4FAA-C74B-A939-D67954AC6875}" type="datetime1">
              <a:rPr lang="en-US" smtClean="0">
                <a:solidFill>
                  <a:prstClr val="black">
                    <a:tint val="75000"/>
                  </a:prstClr>
                </a:solidFill>
              </a:rPr>
              <a:t>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56949-C632-5A42-8617-513EC3499810}" type="datetime1">
              <a:rPr lang="en-US" smtClean="0">
                <a:solidFill>
                  <a:prstClr val="black">
                    <a:tint val="75000"/>
                  </a:prstClr>
                </a:solidFill>
              </a:rPr>
              <a:t>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E1B42-4D29-1F4D-B4E9-7BE01F99DEB2}"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196ACA-88E2-1D47-B274-FE92B4BF46F0}"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27DD8-70A4-FF41-A2A6-EC3175042E4D}" type="datetime1">
              <a:rPr lang="en-US" smtClean="0"/>
              <a:t>2/3/19</a:t>
            </a:fld>
            <a:endParaRPr lang="en-US" dirty="0"/>
          </a:p>
        </p:txBody>
      </p:sp>
      <p:sp>
        <p:nvSpPr>
          <p:cNvPr id="4" name="Footer Placeholder 3"/>
          <p:cNvSpPr>
            <a:spLocks noGrp="1"/>
          </p:cNvSpPr>
          <p:nvPr>
            <p:ph type="ftr" sz="quarter" idx="11"/>
          </p:nvPr>
        </p:nvSpPr>
        <p:spPr/>
        <p:txBody>
          <a:bodyPr/>
          <a:lstStyle/>
          <a:p>
            <a:r>
              <a:rPr lang="en-US" dirty="0"/>
              <a:t>Accreditation Institute , February 19-20, 2016, San Diego,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765D-3202-DA49-B801-A86D74B55F1C}" type="datetime1">
              <a:rPr lang="en-US" smtClean="0"/>
              <a:t>2/3/19</a:t>
            </a:fld>
            <a:endParaRPr lang="en-US" dirty="0"/>
          </a:p>
        </p:txBody>
      </p:sp>
      <p:sp>
        <p:nvSpPr>
          <p:cNvPr id="3" name="Footer Placeholder 2"/>
          <p:cNvSpPr>
            <a:spLocks noGrp="1"/>
          </p:cNvSpPr>
          <p:nvPr>
            <p:ph type="ftr" sz="quarter" idx="11"/>
          </p:nvPr>
        </p:nvSpPr>
        <p:spPr/>
        <p:txBody>
          <a:bodyPr/>
          <a:lstStyle/>
          <a:p>
            <a:r>
              <a:rPr lang="en-US" dirty="0"/>
              <a:t>Accreditation Institute , February 19-20, 2016, San Diego,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0669248-8F2E-5F44-8C03-50B9F667322B}" type="datetime1">
              <a:rPr lang="en-US" smtClean="0">
                <a:solidFill>
                  <a:prstClr val="black">
                    <a:tint val="75000"/>
                  </a:prstClr>
                </a:solidFill>
              </a:rPr>
              <a:t>2/3/19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78953-FBB3-0242-804D-0BA30DDB432A}"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138A2-098F-7E4A-A416-25E52FF4FCA5}"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4A1BF-A36E-6944-8B65-CA6ACD9F29FF}" type="datetime1">
              <a:rPr lang="en-US" smtClean="0">
                <a:solidFill>
                  <a:prstClr val="black">
                    <a:tint val="75000"/>
                  </a:prstClr>
                </a:solidFill>
              </a:rPr>
              <a:t>2/3/19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6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283C1-E7F0-0345-9F26-0D98D0C5B90B}" type="datetime1">
              <a:rPr lang="en-US" smtClean="0">
                <a:solidFill>
                  <a:prstClr val="black">
                    <a:tint val="75000"/>
                  </a:prstClr>
                </a:solidFill>
              </a:rPr>
              <a:t>2/3/19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BCDDE-E2AF-1448-B141-9745F70A215F}"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9B0D2-A6B0-6647-B899-AA0585D723CB}"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458C281-77C3-EF4B-8F77-F872A0A203DC}" type="datetime1">
              <a:rPr lang="en-US" smtClean="0">
                <a:solidFill>
                  <a:prstClr val="black">
                    <a:tint val="75000"/>
                  </a:prstClr>
                </a:solidFill>
              </a:rPr>
              <a:t>2/3/19</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cap="small" dirty="0"/>
              <a:t>AB 705 and the Impacts on Noncredit Instruction</a:t>
            </a:r>
            <a:endParaRPr lang="en-US" i="0" cap="small" dirty="0"/>
          </a:p>
        </p:txBody>
      </p:sp>
      <p:sp>
        <p:nvSpPr>
          <p:cNvPr id="3" name="Subtitle 2"/>
          <p:cNvSpPr>
            <a:spLocks noGrp="1"/>
          </p:cNvSpPr>
          <p:nvPr>
            <p:ph type="subTitle" idx="1"/>
          </p:nvPr>
        </p:nvSpPr>
        <p:spPr>
          <a:xfrm>
            <a:off x="687867" y="3828131"/>
            <a:ext cx="11058783" cy="2381555"/>
          </a:xfrm>
        </p:spPr>
        <p:txBody>
          <a:bodyPr>
            <a:normAutofit fontScale="92500" lnSpcReduction="10000"/>
          </a:bodyPr>
          <a:lstStyle/>
          <a:p>
            <a:r>
              <a:rPr lang="en-US" sz="3000" b="1" i="0" dirty="0"/>
              <a:t>Craig Rutan, ASCCC Secretary</a:t>
            </a:r>
          </a:p>
          <a:p>
            <a:endParaRPr lang="en-US" sz="2000" b="1" dirty="0"/>
          </a:p>
          <a:p>
            <a:endParaRPr lang="en-US" sz="2000" b="1" i="0" dirty="0"/>
          </a:p>
          <a:p>
            <a:endParaRPr lang="en-US" b="1" i="0" dirty="0"/>
          </a:p>
          <a:p>
            <a:endParaRPr lang="en-US" sz="1800" dirty="0"/>
          </a:p>
          <a:p>
            <a:pPr algn="r"/>
            <a:r>
              <a:rPr lang="en-US" sz="1800" i="0" dirty="0">
                <a:solidFill>
                  <a:srgbClr val="0070C0"/>
                </a:solidFill>
              </a:rPr>
              <a:t>2019 ACCE Conference</a:t>
            </a:r>
          </a:p>
          <a:p>
            <a:pPr algn="r"/>
            <a:r>
              <a:rPr lang="en-US" sz="1800" dirty="0">
                <a:solidFill>
                  <a:srgbClr val="0070C0"/>
                </a:solidFill>
              </a:rPr>
              <a:t>February 8, 2019</a:t>
            </a:r>
            <a:endParaRPr lang="en-US" sz="1800" i="0" dirty="0">
              <a:solidFill>
                <a:srgbClr val="0070C0"/>
              </a:solidFill>
            </a:endParaRPr>
          </a:p>
          <a:p>
            <a:endParaRPr lang="en-US" sz="1800" i="0" dirty="0"/>
          </a:p>
        </p:txBody>
      </p:sp>
      <p:pic>
        <p:nvPicPr>
          <p:cNvPr id="4" name="Picture 3" descr="ASCCC_Logo"/>
          <p:cNvPicPr/>
          <p:nvPr/>
        </p:nvPicPr>
        <p:blipFill>
          <a:blip r:embed="rId3"/>
          <a:srcRect/>
          <a:stretch>
            <a:fillRect/>
          </a:stretch>
        </p:blipFill>
        <p:spPr bwMode="auto">
          <a:xfrm>
            <a:off x="4231348" y="585131"/>
            <a:ext cx="4231671"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How Will Noncredit Be Impacted?</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During the development of the Student Success Task Force Recommendations, there were multiple discussions about what should be the lowest levels for mathematics, English, and ESL in credit programs. </a:t>
            </a:r>
          </a:p>
          <a:p>
            <a:r>
              <a:rPr lang="en-US" dirty="0">
                <a:latin typeface="Arial" panose="020B0604020202020204" pitchFamily="34" charset="0"/>
                <a:cs typeface="Arial" panose="020B0604020202020204" pitchFamily="34" charset="0"/>
              </a:rPr>
              <a:t>With AB 705, many colleges are considering the elimination of lower level ESL courses and pre collegiate courses in mathematics and English. Elimination of these courses doesn’t mean that students won’t need to take these courses and colleges will be sending students to noncredit programs to receive necessary instruction. </a:t>
            </a:r>
          </a:p>
          <a:p>
            <a:r>
              <a:rPr lang="en-US" dirty="0">
                <a:latin typeface="Arial" panose="020B0604020202020204" pitchFamily="34" charset="0"/>
                <a:cs typeface="Arial" panose="020B0604020202020204" pitchFamily="34" charset="0"/>
              </a:rPr>
              <a:t>Many credit ESL programs will only have 2 – 5 levels available and there could be fewer courses outside of the sequence leading to college composition. Noncredit ESL and VESL programs will be vital to fill the needs of students that don’t fit into these shortened sequences.</a:t>
            </a:r>
          </a:p>
        </p:txBody>
      </p:sp>
    </p:spTree>
    <p:extLst>
      <p:ext uri="{BB962C8B-B14F-4D97-AF65-F5344CB8AC3E}">
        <p14:creationId xmlns:p14="http://schemas.microsoft.com/office/powerpoint/2010/main" val="205502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What to Expect in an AB 705 World?</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More credit students may be enrolling in noncredit basic skills courses</a:t>
            </a:r>
          </a:p>
          <a:p>
            <a:r>
              <a:rPr lang="en-US" dirty="0">
                <a:latin typeface="Arial" panose="020B0604020202020204" pitchFamily="34" charset="0"/>
                <a:cs typeface="Arial" panose="020B0604020202020204" pitchFamily="34" charset="0"/>
              </a:rPr>
              <a:t>Students will need to be have documentation of completed noncredit coursework if they move to another college. Noncredit transcripts are likely to become even more important.</a:t>
            </a:r>
          </a:p>
          <a:p>
            <a:r>
              <a:rPr lang="en-US" dirty="0">
                <a:latin typeface="Arial" panose="020B0604020202020204" pitchFamily="34" charset="0"/>
                <a:cs typeface="Arial" panose="020B0604020202020204" pitchFamily="34" charset="0"/>
              </a:rPr>
              <a:t>A greater collaboration between credit and noncredit faculty to support students</a:t>
            </a:r>
          </a:p>
          <a:p>
            <a:r>
              <a:rPr lang="en-US" dirty="0">
                <a:latin typeface="Arial" panose="020B0604020202020204" pitchFamily="34" charset="0"/>
                <a:cs typeface="Arial" panose="020B0604020202020204" pitchFamily="34" charset="0"/>
              </a:rPr>
              <a:t>There could be local questions about the different minimum qualifications for faculty in credit and noncredit programs</a:t>
            </a:r>
          </a:p>
        </p:txBody>
      </p:sp>
    </p:spTree>
    <p:extLst>
      <p:ext uri="{BB962C8B-B14F-4D97-AF65-F5344CB8AC3E}">
        <p14:creationId xmlns:p14="http://schemas.microsoft.com/office/powerpoint/2010/main" val="3169732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Noncredit ESL</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AB 705 requires that colleges maximize the likelihood that students enter and complete transfer level composition within three years.</a:t>
            </a:r>
          </a:p>
          <a:p>
            <a:r>
              <a:rPr lang="en-US" dirty="0">
                <a:latin typeface="Arial" panose="020B0604020202020204" pitchFamily="34" charset="0"/>
                <a:cs typeface="Arial" panose="020B0604020202020204" pitchFamily="34" charset="0"/>
              </a:rPr>
              <a:t>There was concern that noncredit ESL would be impacted by this restriction because of the work done by noncredit programs to align noncredit into credit ESL pathways</a:t>
            </a:r>
          </a:p>
          <a:p>
            <a:r>
              <a:rPr lang="en-US" dirty="0">
                <a:latin typeface="Arial" panose="020B0604020202020204" pitchFamily="34" charset="0"/>
                <a:cs typeface="Arial" panose="020B0604020202020204" pitchFamily="34" charset="0"/>
              </a:rPr>
              <a:t>The Chancellor’s Office has agreed that the ESL clock will not start for noncredit students and that the three year timeframe applies to students that have declared an educational goal of transfer or an AA/AS/ADT</a:t>
            </a:r>
          </a:p>
        </p:txBody>
      </p:sp>
    </p:spTree>
    <p:extLst>
      <p:ext uri="{BB962C8B-B14F-4D97-AF65-F5344CB8AC3E}">
        <p14:creationId xmlns:p14="http://schemas.microsoft.com/office/powerpoint/2010/main" val="4099106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Coding Changes</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ASCCC, </a:t>
            </a:r>
            <a:r>
              <a:rPr lang="en-US" dirty="0" err="1">
                <a:latin typeface="Arial" panose="020B0604020202020204" pitchFamily="34" charset="0"/>
                <a:cs typeface="Arial" panose="020B0604020202020204" pitchFamily="34" charset="0"/>
              </a:rPr>
              <a:t>WestEd</a:t>
            </a:r>
            <a:r>
              <a:rPr lang="en-US" dirty="0">
                <a:latin typeface="Arial" panose="020B0604020202020204" pitchFamily="34" charset="0"/>
                <a:cs typeface="Arial" panose="020B0604020202020204" pitchFamily="34" charset="0"/>
              </a:rPr>
              <a:t>, and the RP Group have been working with the Chancellor’s Office to revise the CB data elements to improve tracking related to AB 705</a:t>
            </a:r>
          </a:p>
          <a:p>
            <a:r>
              <a:rPr lang="en-US" dirty="0">
                <a:latin typeface="Arial" panose="020B0604020202020204" pitchFamily="34" charset="0"/>
                <a:cs typeface="Arial" panose="020B0604020202020204" pitchFamily="34" charset="0"/>
              </a:rPr>
              <a:t>It is likely that CB 21 will be phased out and replaced with a new element based on the federal EFLs. </a:t>
            </a:r>
          </a:p>
          <a:p>
            <a:r>
              <a:rPr lang="en-US" dirty="0">
                <a:latin typeface="Arial" panose="020B0604020202020204" pitchFamily="34" charset="0"/>
                <a:cs typeface="Arial" panose="020B0604020202020204" pitchFamily="34" charset="0"/>
              </a:rPr>
              <a:t>New rubrics for mathematics and English will be vetted with discipline faculty at regional convenings in March with the hope that they will be adopted at the Spring Plenary Session</a:t>
            </a:r>
          </a:p>
          <a:p>
            <a:r>
              <a:rPr lang="en-US" dirty="0">
                <a:latin typeface="Arial" panose="020B0604020202020204" pitchFamily="34" charset="0"/>
                <a:cs typeface="Arial" panose="020B0604020202020204" pitchFamily="34" charset="0"/>
              </a:rPr>
              <a:t>ESL faculty are considering slight revisions to the EFLs to better align with the ESL curriculum throughout the community colleges.</a:t>
            </a:r>
          </a:p>
        </p:txBody>
      </p:sp>
    </p:spTree>
    <p:extLst>
      <p:ext uri="{BB962C8B-B14F-4D97-AF65-F5344CB8AC3E}">
        <p14:creationId xmlns:p14="http://schemas.microsoft.com/office/powerpoint/2010/main" val="349952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020D-65D7-A148-B3E7-987B61EBDECB}"/>
              </a:ext>
            </a:extLst>
          </p:cNvPr>
          <p:cNvSpPr>
            <a:spLocks noGrp="1"/>
          </p:cNvSpPr>
          <p:nvPr>
            <p:ph type="title"/>
          </p:nvPr>
        </p:nvSpPr>
        <p:spPr/>
        <p:txBody>
          <a:bodyPr/>
          <a:lstStyle/>
          <a:p>
            <a:pPr algn="ctr"/>
            <a:r>
              <a:rPr lang="en-US" dirty="0"/>
              <a:t>Changes to regulations impacting noncredit</a:t>
            </a:r>
          </a:p>
        </p:txBody>
      </p:sp>
      <p:sp>
        <p:nvSpPr>
          <p:cNvPr id="3" name="Text Placeholder 2">
            <a:extLst>
              <a:ext uri="{FF2B5EF4-FFF2-40B4-BE49-F238E27FC236}">
                <a16:creationId xmlns:a16="http://schemas.microsoft.com/office/drawing/2014/main" id="{51D8DF23-B6C4-9148-99F1-3DA2DC55546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5546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A256-D9A0-244A-9913-0A63699DB2D7}"/>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Summary of Changes Impacting Curriculum</a:t>
            </a:r>
          </a:p>
        </p:txBody>
      </p:sp>
      <p:sp>
        <p:nvSpPr>
          <p:cNvPr id="3" name="Content Placeholder 2">
            <a:extLst>
              <a:ext uri="{FF2B5EF4-FFF2-40B4-BE49-F238E27FC236}">
                <a16:creationId xmlns:a16="http://schemas.microsoft.com/office/drawing/2014/main" id="{3D27B7A0-EA1C-3544-8A44-59B8A9425C3A}"/>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§55002 and §55003 were modified to make it explicit that noncredit courses can serve as a prerequisite or a corequisite for both credit and noncredit courses.</a:t>
            </a:r>
          </a:p>
          <a:p>
            <a:r>
              <a:rPr lang="en-US" sz="2800" dirty="0">
                <a:latin typeface="Arial" panose="020B0604020202020204" pitchFamily="34" charset="0"/>
                <a:cs typeface="Arial" panose="020B0604020202020204" pitchFamily="34" charset="0"/>
              </a:rPr>
              <a:t>§55003 was modified to add the validation criteria for 705 related corequisites (increase throughput)</a:t>
            </a:r>
          </a:p>
          <a:p>
            <a:endParaRPr lang="en-US" dirty="0"/>
          </a:p>
        </p:txBody>
      </p:sp>
    </p:spTree>
    <p:extLst>
      <p:ext uri="{BB962C8B-B14F-4D97-AF65-F5344CB8AC3E}">
        <p14:creationId xmlns:p14="http://schemas.microsoft.com/office/powerpoint/2010/main" val="1255365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988F-093D-524E-B3F9-C8504B2C2732}"/>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Summary of Changes Impacting Placement</a:t>
            </a:r>
          </a:p>
        </p:txBody>
      </p:sp>
      <p:sp>
        <p:nvSpPr>
          <p:cNvPr id="3" name="Content Placeholder 2">
            <a:extLst>
              <a:ext uri="{FF2B5EF4-FFF2-40B4-BE49-F238E27FC236}">
                <a16:creationId xmlns:a16="http://schemas.microsoft.com/office/drawing/2014/main" id="{959DDFB7-AA4F-D14E-8C04-B55911B87A63}"/>
              </a:ext>
            </a:extLst>
          </p:cNvPr>
          <p:cNvSpPr>
            <a:spLocks noGrp="1"/>
          </p:cNvSpPr>
          <p:nvPr>
            <p:ph idx="1"/>
          </p:nvPr>
        </p:nvSpPr>
        <p:spPr/>
        <p:txBody>
          <a:bodyPr>
            <a:normAutofit fontScale="77500" lnSpcReduction="20000"/>
          </a:bodyPr>
          <a:lstStyle/>
          <a:p>
            <a:r>
              <a:rPr lang="en-US" sz="2800" dirty="0">
                <a:latin typeface="Arial" panose="020B0604020202020204" pitchFamily="34" charset="0"/>
                <a:cs typeface="Arial" panose="020B0604020202020204" pitchFamily="34" charset="0"/>
              </a:rPr>
              <a:t>§55522 has the following changes</a:t>
            </a:r>
          </a:p>
          <a:p>
            <a:pPr lvl="1"/>
            <a:r>
              <a:rPr lang="en-US" sz="2800" dirty="0">
                <a:latin typeface="Arial" panose="020B0604020202020204" pitchFamily="34" charset="0"/>
                <a:cs typeface="Arial" panose="020B0604020202020204" pitchFamily="34" charset="0"/>
              </a:rPr>
              <a:t>High school performance data (official or self reported) must be the primary placement tool if it is available.</a:t>
            </a:r>
          </a:p>
          <a:p>
            <a:pPr lvl="1"/>
            <a:r>
              <a:rPr lang="en-US" sz="2800" dirty="0">
                <a:latin typeface="Arial" panose="020B0604020202020204" pitchFamily="34" charset="0"/>
                <a:cs typeface="Arial" panose="020B0604020202020204" pitchFamily="34" charset="0"/>
              </a:rPr>
              <a:t>High school equivalency exams approved by CDE can be used for placement</a:t>
            </a:r>
          </a:p>
          <a:p>
            <a:pPr lvl="1"/>
            <a:r>
              <a:rPr lang="en-US" sz="2800" dirty="0">
                <a:latin typeface="Arial" panose="020B0604020202020204" pitchFamily="34" charset="0"/>
                <a:cs typeface="Arial" panose="020B0604020202020204" pitchFamily="34" charset="0"/>
              </a:rPr>
              <a:t>Guided placement, including self placement, is permissible if high school data is not available. </a:t>
            </a:r>
          </a:p>
          <a:p>
            <a:pPr lvl="1"/>
            <a:r>
              <a:rPr lang="en-US" sz="2800" dirty="0">
                <a:latin typeface="Arial" panose="020B0604020202020204" pitchFamily="34" charset="0"/>
                <a:cs typeface="Arial" panose="020B0604020202020204" pitchFamily="34" charset="0"/>
              </a:rPr>
              <a:t>Guided placement has the following restrictions:</a:t>
            </a:r>
          </a:p>
          <a:p>
            <a:pPr lvl="2"/>
            <a:r>
              <a:rPr lang="en-US" sz="2800" dirty="0">
                <a:latin typeface="Arial" panose="020B0604020202020204" pitchFamily="34" charset="0"/>
                <a:cs typeface="Arial" panose="020B0604020202020204" pitchFamily="34" charset="0"/>
              </a:rPr>
              <a:t>Colleges cannot incorporate sample problems or assignments, assessment instruments, or tests, including those designed for skill assessment, unless approved by the Chancellor .</a:t>
            </a:r>
          </a:p>
          <a:p>
            <a:pPr lvl="2"/>
            <a:r>
              <a:rPr lang="en-US" sz="2800" dirty="0">
                <a:latin typeface="Arial" panose="020B0604020202020204" pitchFamily="34" charset="0"/>
                <a:cs typeface="Arial" panose="020B0604020202020204" pitchFamily="34" charset="0"/>
              </a:rPr>
              <a:t>Colleges cannot request students to solve problems, answer curricular questions, present demonstrations/examples of course work designed to show knowledge or mastery of prerequisite skills, or demonstrate skills through tests or surveys. </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2308593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F8A8-2859-6348-BD7D-01A372BC07CB}"/>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Impact of Proposed Changes on Noncredit</a:t>
            </a:r>
            <a:endParaRPr lang="en-US" dirty="0"/>
          </a:p>
        </p:txBody>
      </p:sp>
      <p:sp>
        <p:nvSpPr>
          <p:cNvPr id="3" name="Content Placeholder 2">
            <a:extLst>
              <a:ext uri="{FF2B5EF4-FFF2-40B4-BE49-F238E27FC236}">
                <a16:creationId xmlns:a16="http://schemas.microsoft.com/office/drawing/2014/main" id="{96143A78-F939-9040-8CDC-D36FAB5267B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 inclusion of specific language allowing the use of noncredit courses as perquisites and corequisites applies to both credit and noncredit courses. </a:t>
            </a:r>
          </a:p>
          <a:p>
            <a:r>
              <a:rPr lang="en-US" dirty="0">
                <a:latin typeface="Arial" panose="020B0604020202020204" pitchFamily="34" charset="0"/>
                <a:cs typeface="Arial" panose="020B0604020202020204" pitchFamily="34" charset="0"/>
              </a:rPr>
              <a:t>Because these prerequisites are now included in §55003, they can be used to limit enrollment in both credit and noncredit courses (§58106)</a:t>
            </a:r>
          </a:p>
          <a:p>
            <a:r>
              <a:rPr lang="en-US" dirty="0">
                <a:latin typeface="Arial" panose="020B0604020202020204" pitchFamily="34" charset="0"/>
                <a:cs typeface="Arial" panose="020B0604020202020204" pitchFamily="34" charset="0"/>
              </a:rPr>
              <a:t>This allows noncredit programs to place students into specific courses. While noncredit programs now have this option, there is no requirement to use it.</a:t>
            </a:r>
          </a:p>
          <a:p>
            <a:r>
              <a:rPr lang="en-US" dirty="0">
                <a:latin typeface="Arial" panose="020B0604020202020204" pitchFamily="34" charset="0"/>
                <a:cs typeface="Arial" panose="020B0604020202020204" pitchFamily="34" charset="0"/>
              </a:rPr>
              <a:t>Credit students could be placed into noncredit courses, which could change the classroom dynamics.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1138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9FBD1-55D5-C34E-91B6-C65C9256D55A}"/>
              </a:ext>
            </a:extLst>
          </p:cNvPr>
          <p:cNvSpPr>
            <a:spLocks noGrp="1"/>
          </p:cNvSpPr>
          <p:nvPr>
            <p:ph type="title"/>
          </p:nvPr>
        </p:nvSpPr>
        <p:spPr/>
        <p:txBody>
          <a:bodyPr/>
          <a:lstStyle/>
          <a:p>
            <a:r>
              <a:rPr lang="en-US" dirty="0"/>
              <a:t>Noncredit curriculum to support credit students</a:t>
            </a:r>
          </a:p>
        </p:txBody>
      </p:sp>
      <p:sp>
        <p:nvSpPr>
          <p:cNvPr id="3" name="Text Placeholder 2">
            <a:extLst>
              <a:ext uri="{FF2B5EF4-FFF2-40B4-BE49-F238E27FC236}">
                <a16:creationId xmlns:a16="http://schemas.microsoft.com/office/drawing/2014/main" id="{04661427-9121-C747-B3CD-34A179EC250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22020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Use of Noncredit to Support Credit</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dirty="0">
                <a:latin typeface="Arial" panose="020B0604020202020204" pitchFamily="34" charset="0"/>
                <a:cs typeface="Arial" panose="020B0604020202020204" pitchFamily="34" charset="0"/>
              </a:rPr>
              <a:t>AB 705 encourages colleges to explore support options in noncredit to reduce the number of units accumulated and the costs for students.</a:t>
            </a:r>
          </a:p>
          <a:p>
            <a:r>
              <a:rPr lang="en-US" dirty="0">
                <a:latin typeface="Arial" panose="020B0604020202020204" pitchFamily="34" charset="0"/>
                <a:cs typeface="Arial" panose="020B0604020202020204" pitchFamily="34" charset="0"/>
              </a:rPr>
              <a:t>Additionally noncredit courses have advantages in scheduling flexibility and allowable repetition that could benefit students.</a:t>
            </a:r>
          </a:p>
          <a:p>
            <a:r>
              <a:rPr lang="en-US" dirty="0">
                <a:latin typeface="Arial" panose="020B0604020202020204" pitchFamily="34" charset="0"/>
                <a:cs typeface="Arial" panose="020B0604020202020204" pitchFamily="34" charset="0"/>
              </a:rPr>
              <a:t>Unfortunately, many colleges have limited experience with noncredit instruction and will need the help of experienced noncredit practitioners to implement these new options.</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216530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350C7-C801-1646-926A-5B59D9C81460}"/>
              </a:ext>
            </a:extLst>
          </p:cNvPr>
          <p:cNvSpPr>
            <a:spLocks noGrp="1"/>
          </p:cNvSpPr>
          <p:nvPr>
            <p:ph type="title"/>
          </p:nvPr>
        </p:nvSpPr>
        <p:spPr/>
        <p:txBody>
          <a:bodyPr/>
          <a:lstStyle/>
          <a:p>
            <a:r>
              <a:rPr lang="en-US" dirty="0"/>
              <a:t>Default placement rules</a:t>
            </a:r>
          </a:p>
        </p:txBody>
      </p:sp>
      <p:sp>
        <p:nvSpPr>
          <p:cNvPr id="3" name="Text Placeholder 2">
            <a:extLst>
              <a:ext uri="{FF2B5EF4-FFF2-40B4-BE49-F238E27FC236}">
                <a16:creationId xmlns:a16="http://schemas.microsoft.com/office/drawing/2014/main" id="{2F244100-3109-DE4F-ABD3-7C57F5F15F4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02737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Intensive Review</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dirty="0">
                <a:latin typeface="Arial" panose="020B0604020202020204" pitchFamily="34" charset="0"/>
                <a:cs typeface="Arial" panose="020B0604020202020204" pitchFamily="34" charset="0"/>
              </a:rPr>
              <a:t>Colleges can create intensive review courses that could be offered during the summer session (or winter intersession) for students to catch up before entering the transfer level.</a:t>
            </a:r>
          </a:p>
          <a:p>
            <a:r>
              <a:rPr lang="en-US" dirty="0">
                <a:latin typeface="Arial" panose="020B0604020202020204" pitchFamily="34" charset="0"/>
                <a:cs typeface="Arial" panose="020B0604020202020204" pitchFamily="34" charset="0"/>
              </a:rPr>
              <a:t>If the course is noncredit, it can be easily scheduled to begin at any time during the term.</a:t>
            </a:r>
          </a:p>
          <a:p>
            <a:r>
              <a:rPr lang="en-US" dirty="0">
                <a:latin typeface="Arial" panose="020B0604020202020204" pitchFamily="34" charset="0"/>
                <a:cs typeface="Arial" panose="020B0604020202020204" pitchFamily="34" charset="0"/>
              </a:rPr>
              <a:t>These courses would likely be optional, but they could be a way for students to refresh their skills and build confidence before the semester.</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3280486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BA621-3240-6644-B29C-EE50CA0A69DC}"/>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Modularized Support</a:t>
            </a:r>
            <a:endParaRPr lang="en-US" dirty="0"/>
          </a:p>
        </p:txBody>
      </p:sp>
      <p:sp>
        <p:nvSpPr>
          <p:cNvPr id="3" name="Content Placeholder 2">
            <a:extLst>
              <a:ext uri="{FF2B5EF4-FFF2-40B4-BE49-F238E27FC236}">
                <a16:creationId xmlns:a16="http://schemas.microsoft.com/office/drawing/2014/main" id="{654D01CC-ECA8-1948-84F9-B7D799406C1E}"/>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Colleges can create modularized courses (particularly using noncredit) that would allow the student to get help with a specific issue at any point during the semester (depending on how the college schedules them).</a:t>
            </a:r>
          </a:p>
          <a:p>
            <a:r>
              <a:rPr lang="en-US" sz="2800" dirty="0">
                <a:latin typeface="Arial" panose="020B0604020202020204" pitchFamily="34" charset="0"/>
                <a:cs typeface="Arial" panose="020B0604020202020204" pitchFamily="34" charset="0"/>
              </a:rPr>
              <a:t>A student could access as many or as few modules as they need during the term.</a:t>
            </a:r>
          </a:p>
          <a:p>
            <a:endParaRPr lang="en-US" dirty="0"/>
          </a:p>
        </p:txBody>
      </p:sp>
    </p:spTree>
    <p:extLst>
      <p:ext uri="{BB962C8B-B14F-4D97-AF65-F5344CB8AC3E}">
        <p14:creationId xmlns:p14="http://schemas.microsoft.com/office/powerpoint/2010/main" val="899337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Corequisite Noncredit Course</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dirty="0">
                <a:latin typeface="Arial" panose="020B0604020202020204" pitchFamily="34" charset="0"/>
                <a:cs typeface="Arial" panose="020B0604020202020204" pitchFamily="34" charset="0"/>
              </a:rPr>
              <a:t>A corequisite course in noncredit is being considered by many colleges to meet the needs of credit students because they will not accumulate excess units, there are no fees, and because of the flexible scheduling options.</a:t>
            </a:r>
          </a:p>
          <a:p>
            <a:r>
              <a:rPr lang="en-US" dirty="0">
                <a:latin typeface="Arial" panose="020B0604020202020204" pitchFamily="34" charset="0"/>
                <a:cs typeface="Arial" panose="020B0604020202020204" pitchFamily="34" charset="0"/>
              </a:rPr>
              <a:t>The corequisite course could have variable hours to allow different amounts of corequisite support to be scheduled with only one course outline.</a:t>
            </a:r>
          </a:p>
          <a:p>
            <a:r>
              <a:rPr lang="en-US" dirty="0">
                <a:latin typeface="Arial" panose="020B0604020202020204" pitchFamily="34" charset="0"/>
                <a:cs typeface="Arial" panose="020B0604020202020204" pitchFamily="34" charset="0"/>
              </a:rPr>
              <a:t>Courses are required to have an approved course outline that meets the requirements outlined in Title 5 §55002 (this includes specifying possible topics that will be covered in the course content)</a:t>
            </a:r>
          </a:p>
          <a:p>
            <a:r>
              <a:rPr lang="en-US" dirty="0">
                <a:latin typeface="Arial" panose="020B0604020202020204" pitchFamily="34" charset="0"/>
                <a:cs typeface="Arial" panose="020B0604020202020204" pitchFamily="34" charset="0"/>
              </a:rPr>
              <a:t>Noncredit courses are built on completion of outcomes, not time (e.g. a semester) if open entry open exit are used</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1663735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B41C-6DC4-8C40-A204-D7D4AD052691}"/>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Corequisite Noncredit Course (2)</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B261E24-A875-F54B-92BA-D133371C827A}"/>
              </a:ext>
            </a:extLst>
          </p:cNvPr>
          <p:cNvSpPr>
            <a:spLocks noGrp="1"/>
          </p:cNvSpPr>
          <p:nvPr>
            <p:ph idx="1"/>
          </p:nvPr>
        </p:nvSpPr>
        <p:spPr>
          <a:xfrm>
            <a:off x="609600" y="1394085"/>
            <a:ext cx="10972800" cy="5082915"/>
          </a:xfrm>
        </p:spPr>
        <p:txBody>
          <a:bodyPr>
            <a:normAutofit fontScale="92500" lnSpcReduction="20000"/>
          </a:bodyPr>
          <a:lstStyle/>
          <a:p>
            <a:pPr marL="0" indent="0">
              <a:buNone/>
            </a:pPr>
            <a:r>
              <a:rPr lang="en-US" b="1" dirty="0">
                <a:latin typeface="Arial" panose="020B0604020202020204" pitchFamily="34" charset="0"/>
                <a:cs typeface="Arial" panose="020B0604020202020204" pitchFamily="34" charset="0"/>
              </a:rPr>
              <a:t>Possible Advantages</a:t>
            </a:r>
          </a:p>
          <a:p>
            <a:r>
              <a:rPr lang="en-US" dirty="0">
                <a:latin typeface="Arial" panose="020B0604020202020204" pitchFamily="34" charset="0"/>
                <a:cs typeface="Arial" panose="020B0604020202020204" pitchFamily="34" charset="0"/>
              </a:rPr>
              <a:t>Students enroll in the class for free</a:t>
            </a:r>
          </a:p>
          <a:p>
            <a:r>
              <a:rPr lang="en-US" dirty="0">
                <a:latin typeface="Arial" panose="020B0604020202020204" pitchFamily="34" charset="0"/>
                <a:cs typeface="Arial" panose="020B0604020202020204" pitchFamily="34" charset="0"/>
              </a:rPr>
              <a:t>Students can be required to enroll</a:t>
            </a:r>
          </a:p>
          <a:p>
            <a:r>
              <a:rPr lang="en-US" dirty="0">
                <a:latin typeface="Arial" panose="020B0604020202020204" pitchFamily="34" charset="0"/>
                <a:cs typeface="Arial" panose="020B0604020202020204" pitchFamily="34" charset="0"/>
              </a:rPr>
              <a:t>Students don’t accumulate excess units</a:t>
            </a:r>
          </a:p>
          <a:p>
            <a:r>
              <a:rPr lang="en-US" dirty="0">
                <a:latin typeface="Arial" panose="020B0604020202020204" pitchFamily="34" charset="0"/>
                <a:cs typeface="Arial" panose="020B0604020202020204" pitchFamily="34" charset="0"/>
              </a:rPr>
              <a:t>Courses could be scheduled as open entry/open exit or regularly scheduled times</a:t>
            </a:r>
          </a:p>
          <a:p>
            <a:r>
              <a:rPr lang="en-US" dirty="0">
                <a:latin typeface="Arial" panose="020B0604020202020204" pitchFamily="34" charset="0"/>
                <a:cs typeface="Arial" panose="020B0604020202020204" pitchFamily="34" charset="0"/>
              </a:rPr>
              <a:t>Student can reenroll in the support course until they pass the transfer course.</a:t>
            </a:r>
          </a:p>
          <a:p>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Possible Disadvantages</a:t>
            </a:r>
          </a:p>
          <a:p>
            <a:r>
              <a:rPr lang="en-US" dirty="0">
                <a:latin typeface="Arial" panose="020B0604020202020204" pitchFamily="34" charset="0"/>
                <a:cs typeface="Arial" panose="020B0604020202020204" pitchFamily="34" charset="0"/>
              </a:rPr>
              <a:t>Course would not count towards financial aid eligibility</a:t>
            </a:r>
          </a:p>
          <a:p>
            <a:r>
              <a:rPr lang="en-US" dirty="0">
                <a:latin typeface="Arial" panose="020B0604020202020204" pitchFamily="34" charset="0"/>
                <a:cs typeface="Arial" panose="020B0604020202020204" pitchFamily="34" charset="0"/>
              </a:rPr>
              <a:t>Restricted to basic skills</a:t>
            </a:r>
          </a:p>
          <a:p>
            <a:r>
              <a:rPr lang="en-US" dirty="0">
                <a:latin typeface="Arial" panose="020B0604020202020204" pitchFamily="34" charset="0"/>
                <a:cs typeface="Arial" panose="020B0604020202020204" pitchFamily="34" charset="0"/>
              </a:rPr>
              <a:t>Student may have different instructor for lecture and support course</a:t>
            </a:r>
          </a:p>
          <a:p>
            <a:r>
              <a:rPr lang="en-US" dirty="0">
                <a:latin typeface="Arial" panose="020B0604020202020204" pitchFamily="34" charset="0"/>
                <a:cs typeface="Arial" panose="020B0604020202020204" pitchFamily="34" charset="0"/>
              </a:rPr>
              <a:t>Student may be in lecture course with students that are for more prepared</a:t>
            </a:r>
          </a:p>
          <a:p>
            <a:r>
              <a:rPr lang="en-US" dirty="0">
                <a:latin typeface="Arial" panose="020B0604020202020204" pitchFamily="34" charset="0"/>
                <a:cs typeface="Arial" panose="020B0604020202020204" pitchFamily="34" charset="0"/>
              </a:rPr>
              <a:t>Colleges would currently be paid at the noncredit rate (not enhanced funded)</a:t>
            </a:r>
          </a:p>
          <a:p>
            <a:r>
              <a:rPr lang="en-US" dirty="0">
                <a:latin typeface="Arial" panose="020B0604020202020204" pitchFamily="34" charset="0"/>
                <a:cs typeface="Arial" panose="020B0604020202020204" pitchFamily="34" charset="0"/>
              </a:rPr>
              <a:t>Courses are not covered by streamlined approval at the CO</a:t>
            </a:r>
          </a:p>
          <a:p>
            <a:r>
              <a:rPr lang="en-US" dirty="0">
                <a:latin typeface="Arial" panose="020B0604020202020204" pitchFamily="34" charset="0"/>
                <a:cs typeface="Arial" panose="020B0604020202020204" pitchFamily="34" charset="0"/>
              </a:rPr>
              <a:t>Enrollment may be difficult for students to navigate.</a:t>
            </a:r>
          </a:p>
        </p:txBody>
      </p:sp>
    </p:spTree>
    <p:extLst>
      <p:ext uri="{BB962C8B-B14F-4D97-AF65-F5344CB8AC3E}">
        <p14:creationId xmlns:p14="http://schemas.microsoft.com/office/powerpoint/2010/main" val="2717157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5AE0-A23C-064C-97FC-3795024F7E5E}"/>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Mirrored Credit and Noncredit Courses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941F8D6-A409-BA4D-A62F-6187BDA57605}"/>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Colleges can have equivalent versions of credit and noncredit courses (usually seen in ESL or short term vocational).</a:t>
            </a:r>
          </a:p>
          <a:p>
            <a:r>
              <a:rPr lang="en-US" dirty="0">
                <a:latin typeface="Arial" panose="020B0604020202020204" pitchFamily="34" charset="0"/>
                <a:cs typeface="Arial" panose="020B0604020202020204" pitchFamily="34" charset="0"/>
              </a:rPr>
              <a:t>These courses are scheduled at the same time, with a credit instructor. Usually 3-5 noncredit seats are reserved.</a:t>
            </a:r>
          </a:p>
          <a:p>
            <a:r>
              <a:rPr lang="en-US" dirty="0">
                <a:latin typeface="Arial" panose="020B0604020202020204" pitchFamily="34" charset="0"/>
                <a:cs typeface="Arial" panose="020B0604020202020204" pitchFamily="34" charset="0"/>
              </a:rPr>
              <a:t>These types of courses can be helpful for students that are transitioning from noncredit to credit.</a:t>
            </a:r>
          </a:p>
          <a:p>
            <a:r>
              <a:rPr lang="en-US" dirty="0">
                <a:latin typeface="Arial" panose="020B0604020202020204" pitchFamily="34" charset="0"/>
                <a:cs typeface="Arial" panose="020B0604020202020204" pitchFamily="34" charset="0"/>
              </a:rPr>
              <a:t>Colleges can choose whether they allow noncredit students to petition for course credit through credit by exam. </a:t>
            </a:r>
          </a:p>
          <a:p>
            <a:r>
              <a:rPr lang="en-US" dirty="0">
                <a:latin typeface="Arial" panose="020B0604020202020204" pitchFamily="34" charset="0"/>
                <a:cs typeface="Arial" panose="020B0604020202020204" pitchFamily="34" charset="0"/>
              </a:rPr>
              <a:t>If noncredit student receives a  “P”,   local college  can choose to articulate noncredit student to next level course.</a:t>
            </a:r>
          </a:p>
        </p:txBody>
      </p:sp>
    </p:spTree>
    <p:extLst>
      <p:ext uri="{BB962C8B-B14F-4D97-AF65-F5344CB8AC3E}">
        <p14:creationId xmlns:p14="http://schemas.microsoft.com/office/powerpoint/2010/main" val="3549657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0311-0081-0F49-A47E-4308F002FFB6}"/>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CFD74FEA-BCEB-FB4D-AF62-156B270AC2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883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B36D-8491-9F43-AFEF-2F37FB7900B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AB 705</a:t>
            </a:r>
          </a:p>
        </p:txBody>
      </p:sp>
      <p:sp>
        <p:nvSpPr>
          <p:cNvPr id="3" name="Content Placeholder 2">
            <a:extLst>
              <a:ext uri="{FF2B5EF4-FFF2-40B4-BE49-F238E27FC236}">
                <a16:creationId xmlns:a16="http://schemas.microsoft.com/office/drawing/2014/main" id="{4BD161D4-8C4D-384A-B7F4-17DF3DFE1907}"/>
              </a:ext>
            </a:extLst>
          </p:cNvPr>
          <p:cNvSpPr>
            <a:spLocks noGrp="1"/>
          </p:cNvSpPr>
          <p:nvPr>
            <p:ph idx="1"/>
          </p:nvPr>
        </p:nvSpPr>
        <p:spPr/>
        <p:txBody>
          <a:bodyPr>
            <a:noAutofit/>
          </a:bodyPr>
          <a:lstStyle/>
          <a:p>
            <a:r>
              <a:rPr lang="en-US" sz="2800" b="1" dirty="0">
                <a:latin typeface="Arial" panose="020B0604020202020204" pitchFamily="34" charset="0"/>
                <a:cs typeface="Arial" panose="020B0604020202020204" pitchFamily="34" charset="0"/>
              </a:rPr>
              <a:t>AB705  (Irwin) </a:t>
            </a:r>
            <a:r>
              <a:rPr lang="en-US" sz="2800" dirty="0">
                <a:latin typeface="Arial" panose="020B0604020202020204" pitchFamily="34" charset="0"/>
                <a:cs typeface="Arial" panose="020B0604020202020204" pitchFamily="34" charset="0"/>
              </a:rPr>
              <a:t>signed October 13, 2017 requires colleges to use one or more of the following when placing students in mathematics or English:         </a:t>
            </a:r>
          </a:p>
          <a:p>
            <a:pPr marL="0" indent="0">
              <a:buNone/>
            </a:pPr>
            <a:r>
              <a:rPr lang="en-US" sz="2800" dirty="0">
                <a:latin typeface="Arial" panose="020B0604020202020204" pitchFamily="34" charset="0"/>
                <a:cs typeface="Arial" panose="020B0604020202020204" pitchFamily="34" charset="0"/>
              </a:rPr>
              <a:t>	 -- High School  Coursework</a:t>
            </a:r>
          </a:p>
          <a:p>
            <a:pPr marL="0" indent="0">
              <a:buNone/>
            </a:pPr>
            <a:r>
              <a:rPr lang="en-US" sz="2800" dirty="0">
                <a:latin typeface="Arial" panose="020B0604020202020204" pitchFamily="34" charset="0"/>
                <a:cs typeface="Arial" panose="020B0604020202020204" pitchFamily="34" charset="0"/>
              </a:rPr>
              <a:t>	 --  High School GPA</a:t>
            </a:r>
          </a:p>
          <a:p>
            <a:pPr marL="0" indent="0">
              <a:buNone/>
            </a:pPr>
            <a:r>
              <a:rPr lang="en-US" sz="2800" dirty="0">
                <a:latin typeface="Arial" panose="020B0604020202020204" pitchFamily="34" charset="0"/>
                <a:cs typeface="Arial" panose="020B0604020202020204" pitchFamily="34" charset="0"/>
              </a:rPr>
              <a:t>	 --  High School Grades</a:t>
            </a:r>
          </a:p>
          <a:p>
            <a:r>
              <a:rPr lang="en-US" sz="2800" dirty="0">
                <a:latin typeface="Arial" panose="020B0604020202020204" pitchFamily="34" charset="0"/>
                <a:cs typeface="Arial" panose="020B0604020202020204" pitchFamily="34" charset="0"/>
              </a:rPr>
              <a:t>If colleges are not able to obtain official transcript data, they can use self-reported data or guided placement.</a:t>
            </a:r>
          </a:p>
          <a:p>
            <a:r>
              <a:rPr lang="en-US" sz="2800" dirty="0">
                <a:latin typeface="Arial" panose="020B0604020202020204" pitchFamily="34" charset="0"/>
                <a:cs typeface="Arial" panose="020B0604020202020204" pitchFamily="34" charset="0"/>
              </a:rPr>
              <a:t>Colleges must fully comply with the requirements for mathematics and English by Fall 2019.</a:t>
            </a:r>
          </a:p>
        </p:txBody>
      </p:sp>
    </p:spTree>
    <p:extLst>
      <p:ext uri="{BB962C8B-B14F-4D97-AF65-F5344CB8AC3E}">
        <p14:creationId xmlns:p14="http://schemas.microsoft.com/office/powerpoint/2010/main" val="412895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1E57-02C5-804C-8EC6-DE57DB3D4562}"/>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English</a:t>
            </a:r>
            <a:endParaRPr lang="en-US" dirty="0"/>
          </a:p>
        </p:txBody>
      </p:sp>
      <p:graphicFrame>
        <p:nvGraphicFramePr>
          <p:cNvPr id="4" name="Content Placeholder 3">
            <a:extLst>
              <a:ext uri="{FF2B5EF4-FFF2-40B4-BE49-F238E27FC236}">
                <a16:creationId xmlns:a16="http://schemas.microsoft.com/office/drawing/2014/main" id="{FBDC222C-56F6-834F-ADA7-9B7EABADEE99}"/>
              </a:ext>
            </a:extLst>
          </p:cNvPr>
          <p:cNvGraphicFramePr>
            <a:graphicFrameLocks noGrp="1"/>
          </p:cNvGraphicFramePr>
          <p:nvPr>
            <p:ph idx="1"/>
            <p:extLst/>
          </p:nvPr>
        </p:nvGraphicFramePr>
        <p:xfrm>
          <a:off x="314792" y="1524000"/>
          <a:ext cx="11617376" cy="5101652"/>
        </p:xfrm>
        <a:graphic>
          <a:graphicData uri="http://schemas.openxmlformats.org/drawingml/2006/table">
            <a:tbl>
              <a:tblPr firstRow="1" firstCol="1" bandRow="1">
                <a:tableStyleId>{FABFCF23-3B69-468F-B69F-88F6DE6A72F2}</a:tableStyleId>
              </a:tblPr>
              <a:tblGrid>
                <a:gridCol w="5808688">
                  <a:extLst>
                    <a:ext uri="{9D8B030D-6E8A-4147-A177-3AD203B41FA5}">
                      <a16:colId xmlns:a16="http://schemas.microsoft.com/office/drawing/2014/main" val="3585073641"/>
                    </a:ext>
                  </a:extLst>
                </a:gridCol>
                <a:gridCol w="5808688">
                  <a:extLst>
                    <a:ext uri="{9D8B030D-6E8A-4147-A177-3AD203B41FA5}">
                      <a16:colId xmlns:a16="http://schemas.microsoft.com/office/drawing/2014/main"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400" dirty="0">
                          <a:effectLst/>
                        </a:rPr>
                        <a:t>Throughput rate of 79%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400" dirty="0">
                          <a:effectLst/>
                        </a:rPr>
                        <a:t>Throughput rate of 58%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lang="en-US" sz="2400" dirty="0">
                          <a:effectLst/>
                        </a:rPr>
                        <a:t>Throughput rate of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6192379"/>
                  </a:ext>
                </a:extLst>
              </a:tr>
            </a:tbl>
          </a:graphicData>
        </a:graphic>
      </p:graphicFrame>
      <p:sp>
        <p:nvSpPr>
          <p:cNvPr id="5" name="Rectangle 1">
            <a:extLst>
              <a:ext uri="{FF2B5EF4-FFF2-40B4-BE49-F238E27FC236}">
                <a16:creationId xmlns:a16="http://schemas.microsoft.com/office/drawing/2014/main"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8716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latin typeface="Times New Roman" charset="0"/>
                <a:ea typeface="Times New Roman" charset="0"/>
                <a:cs typeface="Times New Roman" charset="0"/>
              </a:rPr>
              <a:t>Default Rules for SLAM</a:t>
            </a:r>
            <a:endParaRPr lang="en-US" dirty="0"/>
          </a:p>
        </p:txBody>
      </p:sp>
      <p:graphicFrame>
        <p:nvGraphicFramePr>
          <p:cNvPr id="4" name="Content Placeholder 3">
            <a:extLst>
              <a:ext uri="{FF2B5EF4-FFF2-40B4-BE49-F238E27FC236}">
                <a16:creationId xmlns:a16="http://schemas.microsoft.com/office/drawing/2014/main" id="{37DC9A24-D170-7944-BE8C-DEDE8430EA04}"/>
              </a:ext>
            </a:extLst>
          </p:cNvPr>
          <p:cNvGraphicFramePr>
            <a:graphicFrameLocks noGrp="1"/>
          </p:cNvGraphicFramePr>
          <p:nvPr>
            <p:ph idx="1"/>
            <p:extLst/>
          </p:nvPr>
        </p:nvGraphicFramePr>
        <p:xfrm>
          <a:off x="209861" y="1131757"/>
          <a:ext cx="11877208" cy="5486400"/>
        </p:xfrm>
        <a:graphic>
          <a:graphicData uri="http://schemas.openxmlformats.org/drawingml/2006/table">
            <a:tbl>
              <a:tblPr firstRow="1" firstCol="1" bandRow="1">
                <a:tableStyleId>{FABFCF23-3B69-468F-B69F-88F6DE6A72F2}</a:tableStyleId>
              </a:tblPr>
              <a:tblGrid>
                <a:gridCol w="5938604">
                  <a:extLst>
                    <a:ext uri="{9D8B030D-6E8A-4147-A177-3AD203B41FA5}">
                      <a16:colId xmlns:a16="http://schemas.microsoft.com/office/drawing/2014/main" val="185636686"/>
                    </a:ext>
                  </a:extLst>
                </a:gridCol>
                <a:gridCol w="5938604">
                  <a:extLst>
                    <a:ext uri="{9D8B030D-6E8A-4147-A177-3AD203B41FA5}">
                      <a16:colId xmlns:a16="http://schemas.microsoft.com/office/drawing/2014/main"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3305776"/>
                  </a:ext>
                </a:extLst>
              </a:tr>
              <a:tr h="1372433">
                <a:tc>
                  <a:txBody>
                    <a:bodyPr/>
                    <a:lstStyle/>
                    <a:p>
                      <a:pPr marL="0" marR="0" fontAlgn="base">
                        <a:spcBef>
                          <a:spcPts val="0"/>
                        </a:spcBef>
                        <a:spcAft>
                          <a:spcPts val="0"/>
                        </a:spcAft>
                      </a:pPr>
                      <a:r>
                        <a:rPr lang="en-US" sz="2400" dirty="0">
                          <a:effectLst/>
                        </a:rPr>
                        <a:t>HSGPA ≥ 3.0</a:t>
                      </a:r>
                    </a:p>
                    <a:p>
                      <a:pPr marL="0" marR="0" fontAlgn="base">
                        <a:spcBef>
                          <a:spcPts val="0"/>
                        </a:spcBef>
                        <a:spcAft>
                          <a:spcPts val="0"/>
                        </a:spcAft>
                      </a:pPr>
                      <a:r>
                        <a:rPr lang="en-US" sz="2400" dirty="0">
                          <a:effectLst/>
                        </a:rPr>
                        <a:t>Throughput rate of 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No additional academic or concurrent support required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30069"/>
                  </a:ext>
                </a:extLst>
              </a:tr>
              <a:tr h="1372433">
                <a:tc>
                  <a:txBody>
                    <a:bodyPr/>
                    <a:lstStyle/>
                    <a:p>
                      <a:pPr marL="0" marR="0" fontAlgn="base">
                        <a:spcBef>
                          <a:spcPts val="0"/>
                        </a:spcBef>
                        <a:spcAft>
                          <a:spcPts val="0"/>
                        </a:spcAft>
                      </a:pPr>
                      <a:r>
                        <a:rPr lang="en-US" sz="2400" dirty="0">
                          <a:effectLst/>
                        </a:rPr>
                        <a:t>HSGPA from 2.3 to 2.9</a:t>
                      </a:r>
                    </a:p>
                    <a:p>
                      <a:pPr marL="0" marR="0" fontAlgn="base">
                        <a:spcBef>
                          <a:spcPts val="0"/>
                        </a:spcBef>
                        <a:spcAft>
                          <a:spcPts val="0"/>
                        </a:spcAft>
                      </a:pPr>
                      <a:r>
                        <a:rPr lang="en-US" sz="2400" dirty="0">
                          <a:effectLst/>
                        </a:rPr>
                        <a:t>Throughput rate of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recommended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797999"/>
                  </a:ext>
                </a:extLst>
              </a:tr>
              <a:tr h="1715541">
                <a:tc>
                  <a:txBody>
                    <a:bodyPr/>
                    <a:lstStyle/>
                    <a:p>
                      <a:pPr marL="0" marR="0" fontAlgn="base">
                        <a:spcBef>
                          <a:spcPts val="0"/>
                        </a:spcBef>
                        <a:spcAft>
                          <a:spcPts val="0"/>
                        </a:spcAft>
                      </a:pPr>
                      <a:r>
                        <a:rPr lang="en-US" sz="2400" dirty="0">
                          <a:effectLst/>
                        </a:rPr>
                        <a:t>HSGPA &lt; 2.3</a:t>
                      </a:r>
                    </a:p>
                    <a:p>
                      <a:pPr marL="0" marR="0" fontAlgn="base">
                        <a:spcBef>
                          <a:spcPts val="0"/>
                        </a:spcBef>
                        <a:spcAft>
                          <a:spcPts val="0"/>
                        </a:spcAft>
                      </a:pPr>
                      <a:r>
                        <a:rPr lang="en-US" sz="2400" dirty="0">
                          <a:effectLst/>
                        </a:rPr>
                        <a:t>Throughput rate of 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 for 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2080721"/>
                  </a:ext>
                </a:extLst>
              </a:tr>
            </a:tbl>
          </a:graphicData>
        </a:graphic>
      </p:graphicFrame>
    </p:spTree>
    <p:extLst>
      <p:ext uri="{BB962C8B-B14F-4D97-AF65-F5344CB8AC3E}">
        <p14:creationId xmlns:p14="http://schemas.microsoft.com/office/powerpoint/2010/main" val="423080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7E22-9F0F-7349-B55B-43E66A0FD9B0}"/>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a16="http://schemas.microsoft.com/office/drawing/2014/main" id="{607EB1BC-2DA8-8D4C-AA97-7A88CA4D4C58}"/>
              </a:ext>
            </a:extLst>
          </p:cNvPr>
          <p:cNvGraphicFramePr>
            <a:graphicFrameLocks noGrp="1"/>
          </p:cNvGraphicFramePr>
          <p:nvPr>
            <p:ph idx="1"/>
            <p:extLst/>
          </p:nvPr>
        </p:nvGraphicFramePr>
        <p:xfrm>
          <a:off x="404733" y="1524000"/>
          <a:ext cx="11177668" cy="4605906"/>
        </p:xfrm>
        <a:graphic>
          <a:graphicData uri="http://schemas.openxmlformats.org/drawingml/2006/table">
            <a:tbl>
              <a:tblPr firstRow="1" firstCol="1" bandRow="1">
                <a:tableStyleId>{FABFCF23-3B69-468F-B69F-88F6DE6A72F2}</a:tableStyleId>
              </a:tblPr>
              <a:tblGrid>
                <a:gridCol w="5588834">
                  <a:extLst>
                    <a:ext uri="{9D8B030D-6E8A-4147-A177-3AD203B41FA5}">
                      <a16:colId xmlns:a16="http://schemas.microsoft.com/office/drawing/2014/main" val="2687352158"/>
                    </a:ext>
                  </a:extLst>
                </a:gridCol>
                <a:gridCol w="5588834">
                  <a:extLst>
                    <a:ext uri="{9D8B030D-6E8A-4147-A177-3AD203B41FA5}">
                      <a16:colId xmlns:a16="http://schemas.microsoft.com/office/drawing/2014/main" val="1731739544"/>
                    </a:ext>
                  </a:extLst>
                </a:gridCol>
              </a:tblGrid>
              <a:tr h="626553">
                <a:tc>
                  <a:txBody>
                    <a:bodyPr/>
                    <a:lstStyle/>
                    <a:p>
                      <a:pPr marL="0" marR="0" fontAlgn="base">
                        <a:spcBef>
                          <a:spcPts val="0"/>
                        </a:spcBef>
                        <a:spcAft>
                          <a:spcPts val="0"/>
                        </a:spcAft>
                      </a:pPr>
                      <a:r>
                        <a:rPr lang="en-US" sz="2200" dirty="0">
                          <a:effectLst/>
                        </a:rPr>
                        <a:t>High School Performance Metric BSTEM Mathematics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Recommended AB 705 Placement for BSTEM Mathematics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425679"/>
                  </a:ext>
                </a:extLst>
              </a:tr>
              <a:tr h="1566382">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enrolled in a HS Calculus course</a:t>
                      </a:r>
                    </a:p>
                    <a:p>
                      <a:pPr marL="0" marR="0" fontAlgn="base">
                        <a:spcBef>
                          <a:spcPts val="0"/>
                        </a:spcBef>
                        <a:spcAft>
                          <a:spcPts val="0"/>
                        </a:spcAft>
                      </a:pPr>
                      <a:r>
                        <a:rPr lang="en-US" sz="2200" dirty="0">
                          <a:effectLst/>
                        </a:rPr>
                        <a:t>Throughput rate of 74%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No additional academic or concurrent support required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8660378"/>
                  </a:ext>
                </a:extLst>
              </a:tr>
              <a:tr h="1253106">
                <a:tc>
                  <a:txBody>
                    <a:bodyPr/>
                    <a:lstStyle/>
                    <a:p>
                      <a:pPr marL="0" marR="0" fontAlgn="base">
                        <a:spcBef>
                          <a:spcPts val="0"/>
                        </a:spcBef>
                        <a:spcAft>
                          <a:spcPts val="0"/>
                        </a:spcAft>
                      </a:pPr>
                      <a:r>
                        <a:rPr lang="en-US" sz="2200" dirty="0">
                          <a:effectLst/>
                        </a:rPr>
                        <a:t>HSGPA ≥2.6 or Enrolled in HS Precalculus</a:t>
                      </a:r>
                    </a:p>
                    <a:p>
                      <a:pPr marL="0" marR="0" fontAlgn="base">
                        <a:spcBef>
                          <a:spcPts val="0"/>
                        </a:spcBef>
                        <a:spcAft>
                          <a:spcPts val="0"/>
                        </a:spcAft>
                      </a:pPr>
                      <a:r>
                        <a:rPr lang="en-US" sz="2200" dirty="0">
                          <a:effectLst/>
                        </a:rPr>
                        <a:t>Throughput rate of 54%</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recommended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804701"/>
                  </a:ext>
                </a:extLst>
              </a:tr>
              <a:tr h="981055">
                <a:tc>
                  <a:txBody>
                    <a:bodyPr/>
                    <a:lstStyle/>
                    <a:p>
                      <a:pPr marL="0" marR="0" fontAlgn="base">
                        <a:spcBef>
                          <a:spcPts val="0"/>
                        </a:spcBef>
                        <a:spcAft>
                          <a:spcPts val="0"/>
                        </a:spcAft>
                      </a:pPr>
                      <a:r>
                        <a:rPr lang="en-US" sz="2200" dirty="0">
                          <a:effectLst/>
                        </a:rPr>
                        <a:t>HSGPA ≤ 2.6 and no Precalculus</a:t>
                      </a:r>
                    </a:p>
                    <a:p>
                      <a:pPr marL="0" marR="0" fontAlgn="base">
                        <a:spcBef>
                          <a:spcPts val="0"/>
                        </a:spcBef>
                        <a:spcAft>
                          <a:spcPts val="0"/>
                        </a:spcAft>
                      </a:pPr>
                      <a:r>
                        <a:rPr lang="en-US" sz="2200" dirty="0">
                          <a:effectLst/>
                        </a:rPr>
                        <a:t>Throughput rate of 28%</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 for students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8696640"/>
                  </a:ext>
                </a:extLst>
              </a:tr>
            </a:tbl>
          </a:graphicData>
        </a:graphic>
      </p:graphicFrame>
      <p:sp>
        <p:nvSpPr>
          <p:cNvPr id="3" name="Rectangle 2">
            <a:extLst>
              <a:ext uri="{FF2B5EF4-FFF2-40B4-BE49-F238E27FC236}">
                <a16:creationId xmlns:a16="http://schemas.microsoft.com/office/drawing/2014/main" id="{48B97775-0A10-FB46-AD69-20E526743CCB}"/>
              </a:ext>
            </a:extLst>
          </p:cNvPr>
          <p:cNvSpPr/>
          <p:nvPr/>
        </p:nvSpPr>
        <p:spPr>
          <a:xfrm>
            <a:off x="404733" y="6211670"/>
            <a:ext cx="11177667" cy="353943"/>
          </a:xfrm>
          <a:prstGeom prst="rect">
            <a:avLst/>
          </a:prstGeom>
        </p:spPr>
        <p:txBody>
          <a:bodyPr wrap="square">
            <a:spAutoFit/>
          </a:bodyPr>
          <a:lstStyle/>
          <a:p>
            <a:pPr algn="ctr"/>
            <a:r>
              <a:rPr lang="en-US" sz="1700" dirty="0"/>
              <a:t>This table assumes completion of Intermediate Algebra/Algebra II or equivalent such as Integrated Math III.</a:t>
            </a:r>
          </a:p>
        </p:txBody>
      </p:sp>
    </p:spTree>
    <p:extLst>
      <p:ext uri="{BB962C8B-B14F-4D97-AF65-F5344CB8AC3E}">
        <p14:creationId xmlns:p14="http://schemas.microsoft.com/office/powerpoint/2010/main" val="1657428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B36D-8491-9F43-AFEF-2F37FB7900B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What Do These Tables Mean?</a:t>
            </a:r>
          </a:p>
        </p:txBody>
      </p:sp>
      <p:sp>
        <p:nvSpPr>
          <p:cNvPr id="3" name="Content Placeholder 2">
            <a:extLst>
              <a:ext uri="{FF2B5EF4-FFF2-40B4-BE49-F238E27FC236}">
                <a16:creationId xmlns:a16="http://schemas.microsoft.com/office/drawing/2014/main" id="{4BD161D4-8C4D-384A-B7F4-17DF3DFE1907}"/>
              </a:ext>
            </a:extLst>
          </p:cNvPr>
          <p:cNvSpPr>
            <a:spLocks noGrp="1"/>
          </p:cNvSpPr>
          <p:nvPr>
            <p:ph idx="1"/>
          </p:nvPr>
        </p:nvSpPr>
        <p:spPr/>
        <p:txBody>
          <a:bodyPr>
            <a:noAutofit/>
          </a:bodyPr>
          <a:lstStyle/>
          <a:p>
            <a:r>
              <a:rPr lang="en-US" sz="2600" dirty="0">
                <a:latin typeface="Arial" panose="020B0604020202020204" pitchFamily="34" charset="0"/>
                <a:cs typeface="Arial" panose="020B0604020202020204" pitchFamily="34" charset="0"/>
              </a:rPr>
              <a:t>Traditional assessment and placement was built around trying to identify the English and mathematics course where the student was most likely to be successful.</a:t>
            </a:r>
          </a:p>
          <a:p>
            <a:r>
              <a:rPr lang="en-US" sz="2600" dirty="0">
                <a:latin typeface="Arial" panose="020B0604020202020204" pitchFamily="34" charset="0"/>
                <a:cs typeface="Arial" panose="020B0604020202020204" pitchFamily="34" charset="0"/>
              </a:rPr>
              <a:t>The requirements of AB 705 require that college identify the option that maximizes the likelihood that the student enters and completes transfer level in two semesters.</a:t>
            </a:r>
          </a:p>
          <a:p>
            <a:r>
              <a:rPr lang="en-US" sz="2600" dirty="0">
                <a:latin typeface="Arial" panose="020B0604020202020204" pitchFamily="34" charset="0"/>
                <a:cs typeface="Arial" panose="020B0604020202020204" pitchFamily="34" charset="0"/>
              </a:rPr>
              <a:t>The analysis by the MMAP team indicates that students are more likely to enter and complete transfer level with direct placement</a:t>
            </a:r>
          </a:p>
          <a:p>
            <a:r>
              <a:rPr lang="en-US" sz="2600" dirty="0">
                <a:latin typeface="Arial" panose="020B0604020202020204" pitchFamily="34" charset="0"/>
                <a:cs typeface="Arial" panose="020B0604020202020204" pitchFamily="34" charset="0"/>
              </a:rPr>
              <a:t>If your college chooses to use these rules, you are not actually placing students. You are granting them access to any mathematics or English course that only has basic skills prerequisites.</a:t>
            </a:r>
          </a:p>
        </p:txBody>
      </p:sp>
    </p:spTree>
    <p:extLst>
      <p:ext uri="{BB962C8B-B14F-4D97-AF65-F5344CB8AC3E}">
        <p14:creationId xmlns:p14="http://schemas.microsoft.com/office/powerpoint/2010/main" val="135758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C5031-9B39-0242-9B7C-C48FB2682CCC}"/>
              </a:ext>
            </a:extLst>
          </p:cNvPr>
          <p:cNvSpPr>
            <a:spLocks noGrp="1"/>
          </p:cNvSpPr>
          <p:nvPr>
            <p:ph type="title"/>
          </p:nvPr>
        </p:nvSpPr>
        <p:spPr/>
        <p:txBody>
          <a:bodyPr/>
          <a:lstStyle/>
          <a:p>
            <a:r>
              <a:rPr lang="en-US" dirty="0"/>
              <a:t>What does any of this mean for noncredit?</a:t>
            </a:r>
          </a:p>
        </p:txBody>
      </p:sp>
      <p:sp>
        <p:nvSpPr>
          <p:cNvPr id="3" name="Text Placeholder 2">
            <a:extLst>
              <a:ext uri="{FF2B5EF4-FFF2-40B4-BE49-F238E27FC236}">
                <a16:creationId xmlns:a16="http://schemas.microsoft.com/office/drawing/2014/main" id="{880A85D4-D2A4-484D-A640-29D6818273D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55400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Does AB 705 Really Impact Noncredit?</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AB 705 is intended to apply to students that have identified a goal of transfer or earning an associates degree, which means that most noncredit students are exempt from the restrictions in the bill.</a:t>
            </a:r>
          </a:p>
          <a:p>
            <a:r>
              <a:rPr lang="en-US" dirty="0">
                <a:latin typeface="Arial" panose="020B0604020202020204" pitchFamily="34" charset="0"/>
                <a:cs typeface="Arial" panose="020B0604020202020204" pitchFamily="34" charset="0"/>
              </a:rPr>
              <a:t>Students enrolled in adult high school diploma programs are not included in AB 705.</a:t>
            </a:r>
          </a:p>
          <a:p>
            <a:r>
              <a:rPr lang="en-US" dirty="0">
                <a:latin typeface="Arial" panose="020B0604020202020204" pitchFamily="34" charset="0"/>
                <a:cs typeface="Arial" panose="020B0604020202020204" pitchFamily="34" charset="0"/>
              </a:rPr>
              <a:t>This means that the majority of noncredit students are not directly impacted to AB 705’s requirements until they enroll in the credit program.</a:t>
            </a:r>
          </a:p>
          <a:p>
            <a:pPr marL="0" indent="0">
              <a:buNone/>
            </a:pPr>
            <a:endParaRPr lang="en-US" dirty="0"/>
          </a:p>
        </p:txBody>
      </p:sp>
    </p:spTree>
    <p:extLst>
      <p:ext uri="{BB962C8B-B14F-4D97-AF65-F5344CB8AC3E}">
        <p14:creationId xmlns:p14="http://schemas.microsoft.com/office/powerpoint/2010/main" val="2251364576"/>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ASCCC 2">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16343</TotalTime>
  <Words>1812</Words>
  <Application>Microsoft Macintosh PowerPoint</Application>
  <PresentationFormat>Widescreen</PresentationFormat>
  <Paragraphs>169</Paragraphs>
  <Slides>25</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25</vt:i4>
      </vt:variant>
    </vt:vector>
  </HeadingPairs>
  <TitlesOfParts>
    <vt:vector size="32" baseType="lpstr">
      <vt:lpstr>Arial</vt:lpstr>
      <vt:lpstr>Calibri</vt:lpstr>
      <vt:lpstr>Georgia</vt:lpstr>
      <vt:lpstr>Times New Roman</vt:lpstr>
      <vt:lpstr>1_Office Theme</vt:lpstr>
      <vt:lpstr>Office Theme</vt:lpstr>
      <vt:lpstr>ASCCC 2</vt:lpstr>
      <vt:lpstr>AB 705 and the Impacts on Noncredit Instruction</vt:lpstr>
      <vt:lpstr>Default placement rules</vt:lpstr>
      <vt:lpstr>AB 705</vt:lpstr>
      <vt:lpstr>Default Rules for English</vt:lpstr>
      <vt:lpstr>Default Rules for SLAM</vt:lpstr>
      <vt:lpstr>Default Rules for B-STEM</vt:lpstr>
      <vt:lpstr>What Do These Tables Mean?</vt:lpstr>
      <vt:lpstr>What does any of this mean for noncredit?</vt:lpstr>
      <vt:lpstr>Does AB 705 Really Impact Noncredit?</vt:lpstr>
      <vt:lpstr>How Will Noncredit Be Impacted?</vt:lpstr>
      <vt:lpstr>What to Expect in an AB 705 World?</vt:lpstr>
      <vt:lpstr>Noncredit ESL</vt:lpstr>
      <vt:lpstr>Coding Changes</vt:lpstr>
      <vt:lpstr>Changes to regulations impacting noncredit</vt:lpstr>
      <vt:lpstr>Summary of Changes Impacting Curriculum</vt:lpstr>
      <vt:lpstr>Summary of Changes Impacting Placement</vt:lpstr>
      <vt:lpstr>Impact of Proposed Changes on Noncredit</vt:lpstr>
      <vt:lpstr>Noncredit curriculum to support credit students</vt:lpstr>
      <vt:lpstr>Use of Noncredit to Support Credit</vt:lpstr>
      <vt:lpstr>Intensive Review</vt:lpstr>
      <vt:lpstr>Modularized Support</vt:lpstr>
      <vt:lpstr>Corequisite Noncredit Course</vt:lpstr>
      <vt:lpstr>Corequisite Noncredit Course (2)</vt:lpstr>
      <vt:lpstr>Mirrored Credit and Noncredit Courses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Rutan, Craig</cp:lastModifiedBy>
  <cp:revision>134</cp:revision>
  <cp:lastPrinted>2016-02-16T18:18:44Z</cp:lastPrinted>
  <dcterms:created xsi:type="dcterms:W3CDTF">2015-05-02T02:46:00Z</dcterms:created>
  <dcterms:modified xsi:type="dcterms:W3CDTF">2019-02-03T19:54:14Z</dcterms:modified>
</cp:coreProperties>
</file>